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8768" y="2022473"/>
            <a:ext cx="4483100" cy="3846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51828" y="2061717"/>
            <a:ext cx="4648200" cy="391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685544" y="140157"/>
            <a:ext cx="8818245" cy="575945"/>
          </a:xfrm>
          <a:custGeom>
            <a:avLst/>
            <a:gdLst/>
            <a:ahLst/>
            <a:cxnLst/>
            <a:rect l="l" t="t" r="r" b="b"/>
            <a:pathLst>
              <a:path w="8818245" h="575945">
                <a:moveTo>
                  <a:pt x="0" y="575487"/>
                </a:moveTo>
                <a:lnTo>
                  <a:pt x="8817864" y="575487"/>
                </a:lnTo>
                <a:lnTo>
                  <a:pt x="8817864" y="0"/>
                </a:lnTo>
                <a:lnTo>
                  <a:pt x="0" y="0"/>
                </a:lnTo>
                <a:lnTo>
                  <a:pt x="0" y="575487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312920" y="117347"/>
            <a:ext cx="3636264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22092" y="362711"/>
            <a:ext cx="629411" cy="45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77184" y="362711"/>
            <a:ext cx="4509516" cy="457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612380" y="362711"/>
            <a:ext cx="1371600" cy="457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709659" y="362711"/>
            <a:ext cx="475488" cy="457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0376" y="307924"/>
            <a:ext cx="10331246" cy="1301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4240" y="1717547"/>
            <a:ext cx="10383519" cy="4290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34" Type="http://schemas.openxmlformats.org/officeDocument/2006/relationships/image" Target="../media/image38.png"/><Relationship Id="rId7" Type="http://schemas.openxmlformats.org/officeDocument/2006/relationships/image" Target="../media/image11.jp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33" Type="http://schemas.openxmlformats.org/officeDocument/2006/relationships/image" Target="../media/image37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29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32" Type="http://schemas.openxmlformats.org/officeDocument/2006/relationships/image" Target="../media/image36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28" Type="http://schemas.openxmlformats.org/officeDocument/2006/relationships/image" Target="../media/image32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31" Type="http://schemas.openxmlformats.org/officeDocument/2006/relationships/image" Target="../media/image35.png"/><Relationship Id="rId4" Type="http://schemas.openxmlformats.org/officeDocument/2006/relationships/image" Target="../media/image8.png"/><Relationship Id="rId9" Type="http://schemas.openxmlformats.org/officeDocument/2006/relationships/image" Target="../media/image13.jp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31.png"/><Relationship Id="rId30" Type="http://schemas.openxmlformats.org/officeDocument/2006/relationships/image" Target="../media/image34.png"/><Relationship Id="rId8" Type="http://schemas.openxmlformats.org/officeDocument/2006/relationships/image" Target="../media/image12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mailto:agrocontrol@land.ru" TargetMode="External"/><Relationship Id="rId2" Type="http://schemas.openxmlformats.org/officeDocument/2006/relationships/hyperlink" Target="http://www.agrokontrol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4108" y="1844421"/>
            <a:ext cx="8915400" cy="1589405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49225" marR="5080" indent="-137160">
              <a:lnSpc>
                <a:spcPts val="5830"/>
              </a:lnSpc>
              <a:spcBef>
                <a:spcPts val="835"/>
              </a:spcBef>
            </a:pPr>
            <a:r>
              <a:rPr sz="5400" spc="-5" dirty="0"/>
              <a:t>Основы</a:t>
            </a:r>
            <a:r>
              <a:rPr sz="5400" spc="-100" dirty="0"/>
              <a:t> </a:t>
            </a:r>
            <a:r>
              <a:rPr sz="5400" spc="-5" dirty="0"/>
              <a:t>сельскохозяйственной  потребительской</a:t>
            </a:r>
            <a:r>
              <a:rPr sz="5400" spc="-40" dirty="0"/>
              <a:t> </a:t>
            </a:r>
            <a:r>
              <a:rPr sz="5400" spc="-5" dirty="0"/>
              <a:t>кооперации</a:t>
            </a:r>
            <a:endParaRPr sz="5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768" y="307924"/>
            <a:ext cx="6604634" cy="130111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dirty="0"/>
              <a:t>На </a:t>
            </a:r>
            <a:r>
              <a:rPr spc="-5" dirty="0"/>
              <a:t>кого </a:t>
            </a:r>
            <a:r>
              <a:rPr dirty="0"/>
              <a:t>работает </a:t>
            </a:r>
            <a:r>
              <a:rPr spc="-5" dirty="0"/>
              <a:t>молзавод:  </a:t>
            </a:r>
            <a:r>
              <a:rPr dirty="0"/>
              <a:t>4 </a:t>
            </a:r>
            <a:r>
              <a:rPr spc="-5" dirty="0"/>
              <a:t>примера </a:t>
            </a:r>
            <a:r>
              <a:rPr dirty="0"/>
              <a:t>(часть</a:t>
            </a:r>
            <a:r>
              <a:rPr spc="-15" dirty="0"/>
              <a:t> </a:t>
            </a:r>
            <a:r>
              <a:rPr dirty="0"/>
              <a:t>1)</a:t>
            </a:r>
          </a:p>
        </p:txBody>
      </p:sp>
      <p:sp>
        <p:nvSpPr>
          <p:cNvPr id="3" name="object 3"/>
          <p:cNvSpPr/>
          <p:nvPr/>
        </p:nvSpPr>
        <p:spPr>
          <a:xfrm>
            <a:off x="3544823" y="3694176"/>
            <a:ext cx="913130" cy="913130"/>
          </a:xfrm>
          <a:custGeom>
            <a:avLst/>
            <a:gdLst/>
            <a:ahLst/>
            <a:cxnLst/>
            <a:rect l="l" t="t" r="r" b="b"/>
            <a:pathLst>
              <a:path w="913129" h="913129">
                <a:moveTo>
                  <a:pt x="456438" y="0"/>
                </a:moveTo>
                <a:lnTo>
                  <a:pt x="409768" y="2356"/>
                </a:lnTo>
                <a:lnTo>
                  <a:pt x="364446" y="9272"/>
                </a:lnTo>
                <a:lnTo>
                  <a:pt x="320703" y="20519"/>
                </a:lnTo>
                <a:lnTo>
                  <a:pt x="278766" y="35867"/>
                </a:lnTo>
                <a:lnTo>
                  <a:pt x="238867" y="55087"/>
                </a:lnTo>
                <a:lnTo>
                  <a:pt x="201234" y="77949"/>
                </a:lnTo>
                <a:lnTo>
                  <a:pt x="166096" y="104224"/>
                </a:lnTo>
                <a:lnTo>
                  <a:pt x="133683" y="133683"/>
                </a:lnTo>
                <a:lnTo>
                  <a:pt x="104224" y="166096"/>
                </a:lnTo>
                <a:lnTo>
                  <a:pt x="77949" y="201234"/>
                </a:lnTo>
                <a:lnTo>
                  <a:pt x="55087" y="238867"/>
                </a:lnTo>
                <a:lnTo>
                  <a:pt x="35867" y="278766"/>
                </a:lnTo>
                <a:lnTo>
                  <a:pt x="20519" y="320703"/>
                </a:lnTo>
                <a:lnTo>
                  <a:pt x="9272" y="364446"/>
                </a:lnTo>
                <a:lnTo>
                  <a:pt x="2356" y="409768"/>
                </a:lnTo>
                <a:lnTo>
                  <a:pt x="0" y="456438"/>
                </a:lnTo>
                <a:lnTo>
                  <a:pt x="2356" y="503107"/>
                </a:lnTo>
                <a:lnTo>
                  <a:pt x="9272" y="548429"/>
                </a:lnTo>
                <a:lnTo>
                  <a:pt x="20519" y="592172"/>
                </a:lnTo>
                <a:lnTo>
                  <a:pt x="35867" y="634109"/>
                </a:lnTo>
                <a:lnTo>
                  <a:pt x="55087" y="674008"/>
                </a:lnTo>
                <a:lnTo>
                  <a:pt x="77949" y="711641"/>
                </a:lnTo>
                <a:lnTo>
                  <a:pt x="104224" y="746779"/>
                </a:lnTo>
                <a:lnTo>
                  <a:pt x="133683" y="779192"/>
                </a:lnTo>
                <a:lnTo>
                  <a:pt x="166096" y="808651"/>
                </a:lnTo>
                <a:lnTo>
                  <a:pt x="201234" y="834926"/>
                </a:lnTo>
                <a:lnTo>
                  <a:pt x="238867" y="857788"/>
                </a:lnTo>
                <a:lnTo>
                  <a:pt x="278766" y="877008"/>
                </a:lnTo>
                <a:lnTo>
                  <a:pt x="320703" y="892356"/>
                </a:lnTo>
                <a:lnTo>
                  <a:pt x="364446" y="903603"/>
                </a:lnTo>
                <a:lnTo>
                  <a:pt x="409768" y="910519"/>
                </a:lnTo>
                <a:lnTo>
                  <a:pt x="456438" y="912876"/>
                </a:lnTo>
                <a:lnTo>
                  <a:pt x="503107" y="910519"/>
                </a:lnTo>
                <a:lnTo>
                  <a:pt x="548429" y="903603"/>
                </a:lnTo>
                <a:lnTo>
                  <a:pt x="592172" y="892356"/>
                </a:lnTo>
                <a:lnTo>
                  <a:pt x="634109" y="877008"/>
                </a:lnTo>
                <a:lnTo>
                  <a:pt x="674008" y="857788"/>
                </a:lnTo>
                <a:lnTo>
                  <a:pt x="711641" y="834926"/>
                </a:lnTo>
                <a:lnTo>
                  <a:pt x="746779" y="808651"/>
                </a:lnTo>
                <a:lnTo>
                  <a:pt x="779192" y="779192"/>
                </a:lnTo>
                <a:lnTo>
                  <a:pt x="808651" y="746779"/>
                </a:lnTo>
                <a:lnTo>
                  <a:pt x="834926" y="711641"/>
                </a:lnTo>
                <a:lnTo>
                  <a:pt x="857788" y="674008"/>
                </a:lnTo>
                <a:lnTo>
                  <a:pt x="877008" y="634109"/>
                </a:lnTo>
                <a:lnTo>
                  <a:pt x="892356" y="592172"/>
                </a:lnTo>
                <a:lnTo>
                  <a:pt x="903603" y="548429"/>
                </a:lnTo>
                <a:lnTo>
                  <a:pt x="910519" y="503107"/>
                </a:lnTo>
                <a:lnTo>
                  <a:pt x="912876" y="456438"/>
                </a:lnTo>
                <a:lnTo>
                  <a:pt x="910519" y="409768"/>
                </a:lnTo>
                <a:lnTo>
                  <a:pt x="903603" y="364446"/>
                </a:lnTo>
                <a:lnTo>
                  <a:pt x="892356" y="320703"/>
                </a:lnTo>
                <a:lnTo>
                  <a:pt x="877008" y="278766"/>
                </a:lnTo>
                <a:lnTo>
                  <a:pt x="857788" y="238867"/>
                </a:lnTo>
                <a:lnTo>
                  <a:pt x="834926" y="201234"/>
                </a:lnTo>
                <a:lnTo>
                  <a:pt x="808651" y="166096"/>
                </a:lnTo>
                <a:lnTo>
                  <a:pt x="779192" y="133683"/>
                </a:lnTo>
                <a:lnTo>
                  <a:pt x="746779" y="104224"/>
                </a:lnTo>
                <a:lnTo>
                  <a:pt x="711641" y="77949"/>
                </a:lnTo>
                <a:lnTo>
                  <a:pt x="674008" y="55087"/>
                </a:lnTo>
                <a:lnTo>
                  <a:pt x="634109" y="35867"/>
                </a:lnTo>
                <a:lnTo>
                  <a:pt x="592172" y="20519"/>
                </a:lnTo>
                <a:lnTo>
                  <a:pt x="548429" y="9272"/>
                </a:lnTo>
                <a:lnTo>
                  <a:pt x="503107" y="2356"/>
                </a:lnTo>
                <a:lnTo>
                  <a:pt x="4564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03446" y="3975354"/>
            <a:ext cx="5956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Зав</a:t>
            </a: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86200" y="3419855"/>
            <a:ext cx="230124" cy="1935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32047" y="2188464"/>
            <a:ext cx="1138555" cy="1140460"/>
          </a:xfrm>
          <a:custGeom>
            <a:avLst/>
            <a:gdLst/>
            <a:ahLst/>
            <a:cxnLst/>
            <a:rect l="l" t="t" r="r" b="b"/>
            <a:pathLst>
              <a:path w="1138554" h="1140460">
                <a:moveTo>
                  <a:pt x="569214" y="0"/>
                </a:moveTo>
                <a:lnTo>
                  <a:pt x="520106" y="2091"/>
                </a:lnTo>
                <a:lnTo>
                  <a:pt x="472157" y="8253"/>
                </a:lnTo>
                <a:lnTo>
                  <a:pt x="425537" y="18313"/>
                </a:lnTo>
                <a:lnTo>
                  <a:pt x="380419" y="32101"/>
                </a:lnTo>
                <a:lnTo>
                  <a:pt x="336972" y="49445"/>
                </a:lnTo>
                <a:lnTo>
                  <a:pt x="295368" y="70175"/>
                </a:lnTo>
                <a:lnTo>
                  <a:pt x="255778" y="94120"/>
                </a:lnTo>
                <a:lnTo>
                  <a:pt x="218373" y="121109"/>
                </a:lnTo>
                <a:lnTo>
                  <a:pt x="183323" y="150970"/>
                </a:lnTo>
                <a:lnTo>
                  <a:pt x="150800" y="183534"/>
                </a:lnTo>
                <a:lnTo>
                  <a:pt x="120974" y="218628"/>
                </a:lnTo>
                <a:lnTo>
                  <a:pt x="94017" y="256082"/>
                </a:lnTo>
                <a:lnTo>
                  <a:pt x="70099" y="295725"/>
                </a:lnTo>
                <a:lnTo>
                  <a:pt x="49392" y="337386"/>
                </a:lnTo>
                <a:lnTo>
                  <a:pt x="32067" y="380894"/>
                </a:lnTo>
                <a:lnTo>
                  <a:pt x="18294" y="426078"/>
                </a:lnTo>
                <a:lnTo>
                  <a:pt x="8244" y="472767"/>
                </a:lnTo>
                <a:lnTo>
                  <a:pt x="2089" y="520790"/>
                </a:lnTo>
                <a:lnTo>
                  <a:pt x="0" y="569976"/>
                </a:lnTo>
                <a:lnTo>
                  <a:pt x="2089" y="619161"/>
                </a:lnTo>
                <a:lnTo>
                  <a:pt x="8244" y="667184"/>
                </a:lnTo>
                <a:lnTo>
                  <a:pt x="18294" y="713873"/>
                </a:lnTo>
                <a:lnTo>
                  <a:pt x="32067" y="759057"/>
                </a:lnTo>
                <a:lnTo>
                  <a:pt x="49392" y="802565"/>
                </a:lnTo>
                <a:lnTo>
                  <a:pt x="70099" y="844226"/>
                </a:lnTo>
                <a:lnTo>
                  <a:pt x="94017" y="883869"/>
                </a:lnTo>
                <a:lnTo>
                  <a:pt x="120974" y="921323"/>
                </a:lnTo>
                <a:lnTo>
                  <a:pt x="150800" y="956417"/>
                </a:lnTo>
                <a:lnTo>
                  <a:pt x="183323" y="988981"/>
                </a:lnTo>
                <a:lnTo>
                  <a:pt x="218373" y="1018842"/>
                </a:lnTo>
                <a:lnTo>
                  <a:pt x="255778" y="1045831"/>
                </a:lnTo>
                <a:lnTo>
                  <a:pt x="295368" y="1069776"/>
                </a:lnTo>
                <a:lnTo>
                  <a:pt x="336972" y="1090506"/>
                </a:lnTo>
                <a:lnTo>
                  <a:pt x="380419" y="1107850"/>
                </a:lnTo>
                <a:lnTo>
                  <a:pt x="425537" y="1121638"/>
                </a:lnTo>
                <a:lnTo>
                  <a:pt x="472157" y="1131698"/>
                </a:lnTo>
                <a:lnTo>
                  <a:pt x="520106" y="1137860"/>
                </a:lnTo>
                <a:lnTo>
                  <a:pt x="569214" y="1139952"/>
                </a:lnTo>
                <a:lnTo>
                  <a:pt x="618321" y="1137860"/>
                </a:lnTo>
                <a:lnTo>
                  <a:pt x="666270" y="1131698"/>
                </a:lnTo>
                <a:lnTo>
                  <a:pt x="712890" y="1121638"/>
                </a:lnTo>
                <a:lnTo>
                  <a:pt x="758008" y="1107850"/>
                </a:lnTo>
                <a:lnTo>
                  <a:pt x="801455" y="1090506"/>
                </a:lnTo>
                <a:lnTo>
                  <a:pt x="843059" y="1069776"/>
                </a:lnTo>
                <a:lnTo>
                  <a:pt x="882649" y="1045831"/>
                </a:lnTo>
                <a:lnTo>
                  <a:pt x="920054" y="1018842"/>
                </a:lnTo>
                <a:lnTo>
                  <a:pt x="955104" y="988981"/>
                </a:lnTo>
                <a:lnTo>
                  <a:pt x="987627" y="956417"/>
                </a:lnTo>
                <a:lnTo>
                  <a:pt x="1017453" y="921323"/>
                </a:lnTo>
                <a:lnTo>
                  <a:pt x="1044410" y="883869"/>
                </a:lnTo>
                <a:lnTo>
                  <a:pt x="1068328" y="844226"/>
                </a:lnTo>
                <a:lnTo>
                  <a:pt x="1089035" y="802565"/>
                </a:lnTo>
                <a:lnTo>
                  <a:pt x="1106360" y="759057"/>
                </a:lnTo>
                <a:lnTo>
                  <a:pt x="1120133" y="713873"/>
                </a:lnTo>
                <a:lnTo>
                  <a:pt x="1130183" y="667184"/>
                </a:lnTo>
                <a:lnTo>
                  <a:pt x="1136338" y="619161"/>
                </a:lnTo>
                <a:lnTo>
                  <a:pt x="1138428" y="569976"/>
                </a:lnTo>
                <a:lnTo>
                  <a:pt x="1136338" y="520790"/>
                </a:lnTo>
                <a:lnTo>
                  <a:pt x="1130183" y="472767"/>
                </a:lnTo>
                <a:lnTo>
                  <a:pt x="1120133" y="426078"/>
                </a:lnTo>
                <a:lnTo>
                  <a:pt x="1106360" y="380894"/>
                </a:lnTo>
                <a:lnTo>
                  <a:pt x="1089035" y="337386"/>
                </a:lnTo>
                <a:lnTo>
                  <a:pt x="1068328" y="295725"/>
                </a:lnTo>
                <a:lnTo>
                  <a:pt x="1044410" y="256082"/>
                </a:lnTo>
                <a:lnTo>
                  <a:pt x="1017453" y="218628"/>
                </a:lnTo>
                <a:lnTo>
                  <a:pt x="987627" y="183534"/>
                </a:lnTo>
                <a:lnTo>
                  <a:pt x="955104" y="150970"/>
                </a:lnTo>
                <a:lnTo>
                  <a:pt x="920054" y="121109"/>
                </a:lnTo>
                <a:lnTo>
                  <a:pt x="882649" y="94120"/>
                </a:lnTo>
                <a:lnTo>
                  <a:pt x="843059" y="70175"/>
                </a:lnTo>
                <a:lnTo>
                  <a:pt x="801455" y="49445"/>
                </a:lnTo>
                <a:lnTo>
                  <a:pt x="758008" y="32101"/>
                </a:lnTo>
                <a:lnTo>
                  <a:pt x="712890" y="18313"/>
                </a:lnTo>
                <a:lnTo>
                  <a:pt x="666270" y="8253"/>
                </a:lnTo>
                <a:lnTo>
                  <a:pt x="618321" y="2091"/>
                </a:lnTo>
                <a:lnTo>
                  <a:pt x="569214" y="0"/>
                </a:lnTo>
                <a:close/>
              </a:path>
            </a:pathLst>
          </a:custGeom>
          <a:solidFill>
            <a:srgbClr val="AE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18768" y="2016120"/>
            <a:ext cx="3447415" cy="1026794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2400" b="1" spc="-5" dirty="0">
                <a:latin typeface="Calibri"/>
                <a:cs typeface="Calibri"/>
              </a:rPr>
              <a:t>Частное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предприятие</a:t>
            </a:r>
            <a:endParaRPr sz="2400">
              <a:latin typeface="Calibri"/>
              <a:cs typeface="Calibri"/>
            </a:endParaRPr>
          </a:p>
          <a:p>
            <a:pPr marL="2800985" marR="5080" indent="-70485">
              <a:lnSpc>
                <a:spcPct val="91700"/>
              </a:lnSpc>
              <a:spcBef>
                <a:spcPts val="240"/>
              </a:spcBef>
            </a:pP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По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би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тел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и  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молочных  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продуктов  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(клиенты)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36947" y="4035552"/>
            <a:ext cx="195072" cy="230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23459" y="3581400"/>
            <a:ext cx="1140460" cy="1138555"/>
          </a:xfrm>
          <a:custGeom>
            <a:avLst/>
            <a:gdLst/>
            <a:ahLst/>
            <a:cxnLst/>
            <a:rect l="l" t="t" r="r" b="b"/>
            <a:pathLst>
              <a:path w="1140460" h="1138554">
                <a:moveTo>
                  <a:pt x="569976" y="0"/>
                </a:moveTo>
                <a:lnTo>
                  <a:pt x="520790" y="2089"/>
                </a:lnTo>
                <a:lnTo>
                  <a:pt x="472767" y="8244"/>
                </a:lnTo>
                <a:lnTo>
                  <a:pt x="426078" y="18294"/>
                </a:lnTo>
                <a:lnTo>
                  <a:pt x="380894" y="32067"/>
                </a:lnTo>
                <a:lnTo>
                  <a:pt x="337386" y="49392"/>
                </a:lnTo>
                <a:lnTo>
                  <a:pt x="295725" y="70099"/>
                </a:lnTo>
                <a:lnTo>
                  <a:pt x="256082" y="94017"/>
                </a:lnTo>
                <a:lnTo>
                  <a:pt x="218628" y="120974"/>
                </a:lnTo>
                <a:lnTo>
                  <a:pt x="183534" y="150800"/>
                </a:lnTo>
                <a:lnTo>
                  <a:pt x="150970" y="183323"/>
                </a:lnTo>
                <a:lnTo>
                  <a:pt x="121109" y="218373"/>
                </a:lnTo>
                <a:lnTo>
                  <a:pt x="94120" y="255778"/>
                </a:lnTo>
                <a:lnTo>
                  <a:pt x="70175" y="295368"/>
                </a:lnTo>
                <a:lnTo>
                  <a:pt x="49445" y="336972"/>
                </a:lnTo>
                <a:lnTo>
                  <a:pt x="32101" y="380419"/>
                </a:lnTo>
                <a:lnTo>
                  <a:pt x="18313" y="425537"/>
                </a:lnTo>
                <a:lnTo>
                  <a:pt x="8253" y="472157"/>
                </a:lnTo>
                <a:lnTo>
                  <a:pt x="2091" y="520106"/>
                </a:lnTo>
                <a:lnTo>
                  <a:pt x="0" y="569213"/>
                </a:lnTo>
                <a:lnTo>
                  <a:pt x="2091" y="618321"/>
                </a:lnTo>
                <a:lnTo>
                  <a:pt x="8253" y="666270"/>
                </a:lnTo>
                <a:lnTo>
                  <a:pt x="18313" y="712890"/>
                </a:lnTo>
                <a:lnTo>
                  <a:pt x="32101" y="758008"/>
                </a:lnTo>
                <a:lnTo>
                  <a:pt x="49445" y="801455"/>
                </a:lnTo>
                <a:lnTo>
                  <a:pt x="70175" y="843059"/>
                </a:lnTo>
                <a:lnTo>
                  <a:pt x="94120" y="882649"/>
                </a:lnTo>
                <a:lnTo>
                  <a:pt x="121109" y="920054"/>
                </a:lnTo>
                <a:lnTo>
                  <a:pt x="150970" y="955104"/>
                </a:lnTo>
                <a:lnTo>
                  <a:pt x="183534" y="987627"/>
                </a:lnTo>
                <a:lnTo>
                  <a:pt x="218628" y="1017453"/>
                </a:lnTo>
                <a:lnTo>
                  <a:pt x="256082" y="1044410"/>
                </a:lnTo>
                <a:lnTo>
                  <a:pt x="295725" y="1068328"/>
                </a:lnTo>
                <a:lnTo>
                  <a:pt x="337386" y="1089035"/>
                </a:lnTo>
                <a:lnTo>
                  <a:pt x="380894" y="1106360"/>
                </a:lnTo>
                <a:lnTo>
                  <a:pt x="426078" y="1120133"/>
                </a:lnTo>
                <a:lnTo>
                  <a:pt x="472767" y="1130183"/>
                </a:lnTo>
                <a:lnTo>
                  <a:pt x="520790" y="1136338"/>
                </a:lnTo>
                <a:lnTo>
                  <a:pt x="569976" y="1138427"/>
                </a:lnTo>
                <a:lnTo>
                  <a:pt x="619161" y="1136338"/>
                </a:lnTo>
                <a:lnTo>
                  <a:pt x="667184" y="1130183"/>
                </a:lnTo>
                <a:lnTo>
                  <a:pt x="713873" y="1120133"/>
                </a:lnTo>
                <a:lnTo>
                  <a:pt x="759057" y="1106360"/>
                </a:lnTo>
                <a:lnTo>
                  <a:pt x="802565" y="1089035"/>
                </a:lnTo>
                <a:lnTo>
                  <a:pt x="844226" y="1068328"/>
                </a:lnTo>
                <a:lnTo>
                  <a:pt x="883869" y="1044410"/>
                </a:lnTo>
                <a:lnTo>
                  <a:pt x="921323" y="1017453"/>
                </a:lnTo>
                <a:lnTo>
                  <a:pt x="956417" y="987627"/>
                </a:lnTo>
                <a:lnTo>
                  <a:pt x="988981" y="955104"/>
                </a:lnTo>
                <a:lnTo>
                  <a:pt x="1018842" y="920054"/>
                </a:lnTo>
                <a:lnTo>
                  <a:pt x="1045831" y="882649"/>
                </a:lnTo>
                <a:lnTo>
                  <a:pt x="1069776" y="843059"/>
                </a:lnTo>
                <a:lnTo>
                  <a:pt x="1090506" y="801455"/>
                </a:lnTo>
                <a:lnTo>
                  <a:pt x="1107850" y="758008"/>
                </a:lnTo>
                <a:lnTo>
                  <a:pt x="1121638" y="712890"/>
                </a:lnTo>
                <a:lnTo>
                  <a:pt x="1131698" y="666270"/>
                </a:lnTo>
                <a:lnTo>
                  <a:pt x="1137860" y="618321"/>
                </a:lnTo>
                <a:lnTo>
                  <a:pt x="1139952" y="569213"/>
                </a:lnTo>
                <a:lnTo>
                  <a:pt x="1137860" y="520106"/>
                </a:lnTo>
                <a:lnTo>
                  <a:pt x="1131698" y="472157"/>
                </a:lnTo>
                <a:lnTo>
                  <a:pt x="1121638" y="425537"/>
                </a:lnTo>
                <a:lnTo>
                  <a:pt x="1107850" y="380419"/>
                </a:lnTo>
                <a:lnTo>
                  <a:pt x="1090506" y="336972"/>
                </a:lnTo>
                <a:lnTo>
                  <a:pt x="1069776" y="295368"/>
                </a:lnTo>
                <a:lnTo>
                  <a:pt x="1045831" y="255778"/>
                </a:lnTo>
                <a:lnTo>
                  <a:pt x="1018842" y="218373"/>
                </a:lnTo>
                <a:lnTo>
                  <a:pt x="988981" y="183323"/>
                </a:lnTo>
                <a:lnTo>
                  <a:pt x="956417" y="150800"/>
                </a:lnTo>
                <a:lnTo>
                  <a:pt x="921323" y="120974"/>
                </a:lnTo>
                <a:lnTo>
                  <a:pt x="883869" y="94017"/>
                </a:lnTo>
                <a:lnTo>
                  <a:pt x="844226" y="70099"/>
                </a:lnTo>
                <a:lnTo>
                  <a:pt x="802565" y="49392"/>
                </a:lnTo>
                <a:lnTo>
                  <a:pt x="759057" y="32067"/>
                </a:lnTo>
                <a:lnTo>
                  <a:pt x="713873" y="18294"/>
                </a:lnTo>
                <a:lnTo>
                  <a:pt x="667184" y="8244"/>
                </a:lnTo>
                <a:lnTo>
                  <a:pt x="619161" y="2089"/>
                </a:lnTo>
                <a:lnTo>
                  <a:pt x="569976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030470" y="3908297"/>
            <a:ext cx="726440" cy="456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15">
              <a:lnSpc>
                <a:spcPts val="1150"/>
              </a:lnSpc>
              <a:spcBef>
                <a:spcPts val="95"/>
              </a:spcBef>
            </a:pP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Собственник</a:t>
            </a:r>
            <a:endParaRPr sz="1000">
              <a:latin typeface="Calibri"/>
              <a:cs typeface="Calibri"/>
            </a:endParaRPr>
          </a:p>
          <a:p>
            <a:pPr marL="120650" marR="5080" indent="-108585">
              <a:lnSpc>
                <a:spcPts val="1090"/>
              </a:lnSpc>
              <a:spcBef>
                <a:spcPts val="80"/>
              </a:spcBef>
            </a:pP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10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получатель  прибыли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86200" y="4686300"/>
            <a:ext cx="230124" cy="1950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32047" y="4972811"/>
            <a:ext cx="1138555" cy="1140460"/>
          </a:xfrm>
          <a:custGeom>
            <a:avLst/>
            <a:gdLst/>
            <a:ahLst/>
            <a:cxnLst/>
            <a:rect l="l" t="t" r="r" b="b"/>
            <a:pathLst>
              <a:path w="1138554" h="1140460">
                <a:moveTo>
                  <a:pt x="569214" y="0"/>
                </a:moveTo>
                <a:lnTo>
                  <a:pt x="520106" y="2091"/>
                </a:lnTo>
                <a:lnTo>
                  <a:pt x="472157" y="8253"/>
                </a:lnTo>
                <a:lnTo>
                  <a:pt x="425537" y="18313"/>
                </a:lnTo>
                <a:lnTo>
                  <a:pt x="380419" y="32101"/>
                </a:lnTo>
                <a:lnTo>
                  <a:pt x="336972" y="49445"/>
                </a:lnTo>
                <a:lnTo>
                  <a:pt x="295368" y="70175"/>
                </a:lnTo>
                <a:lnTo>
                  <a:pt x="255778" y="94120"/>
                </a:lnTo>
                <a:lnTo>
                  <a:pt x="218373" y="121109"/>
                </a:lnTo>
                <a:lnTo>
                  <a:pt x="183323" y="150970"/>
                </a:lnTo>
                <a:lnTo>
                  <a:pt x="150800" y="183534"/>
                </a:lnTo>
                <a:lnTo>
                  <a:pt x="120974" y="218628"/>
                </a:lnTo>
                <a:lnTo>
                  <a:pt x="94017" y="256082"/>
                </a:lnTo>
                <a:lnTo>
                  <a:pt x="70099" y="295725"/>
                </a:lnTo>
                <a:lnTo>
                  <a:pt x="49392" y="337386"/>
                </a:lnTo>
                <a:lnTo>
                  <a:pt x="32067" y="380894"/>
                </a:lnTo>
                <a:lnTo>
                  <a:pt x="18294" y="426078"/>
                </a:lnTo>
                <a:lnTo>
                  <a:pt x="8244" y="472767"/>
                </a:lnTo>
                <a:lnTo>
                  <a:pt x="2089" y="520790"/>
                </a:lnTo>
                <a:lnTo>
                  <a:pt x="0" y="569976"/>
                </a:lnTo>
                <a:lnTo>
                  <a:pt x="2089" y="619154"/>
                </a:lnTo>
                <a:lnTo>
                  <a:pt x="8244" y="667171"/>
                </a:lnTo>
                <a:lnTo>
                  <a:pt x="18294" y="713856"/>
                </a:lnTo>
                <a:lnTo>
                  <a:pt x="32067" y="759037"/>
                </a:lnTo>
                <a:lnTo>
                  <a:pt x="49392" y="802543"/>
                </a:lnTo>
                <a:lnTo>
                  <a:pt x="70099" y="844203"/>
                </a:lnTo>
                <a:lnTo>
                  <a:pt x="94017" y="883846"/>
                </a:lnTo>
                <a:lnTo>
                  <a:pt x="120974" y="921301"/>
                </a:lnTo>
                <a:lnTo>
                  <a:pt x="150800" y="956397"/>
                </a:lnTo>
                <a:lnTo>
                  <a:pt x="183323" y="988963"/>
                </a:lnTo>
                <a:lnTo>
                  <a:pt x="218373" y="1018826"/>
                </a:lnTo>
                <a:lnTo>
                  <a:pt x="255778" y="1045818"/>
                </a:lnTo>
                <a:lnTo>
                  <a:pt x="295368" y="1069765"/>
                </a:lnTo>
                <a:lnTo>
                  <a:pt x="336972" y="1090498"/>
                </a:lnTo>
                <a:lnTo>
                  <a:pt x="380419" y="1107845"/>
                </a:lnTo>
                <a:lnTo>
                  <a:pt x="425537" y="1121635"/>
                </a:lnTo>
                <a:lnTo>
                  <a:pt x="472157" y="1131697"/>
                </a:lnTo>
                <a:lnTo>
                  <a:pt x="520106" y="1137859"/>
                </a:lnTo>
                <a:lnTo>
                  <a:pt x="569214" y="1139952"/>
                </a:lnTo>
                <a:lnTo>
                  <a:pt x="618321" y="1137859"/>
                </a:lnTo>
                <a:lnTo>
                  <a:pt x="666270" y="1131697"/>
                </a:lnTo>
                <a:lnTo>
                  <a:pt x="712890" y="1121635"/>
                </a:lnTo>
                <a:lnTo>
                  <a:pt x="758008" y="1107845"/>
                </a:lnTo>
                <a:lnTo>
                  <a:pt x="801455" y="1090498"/>
                </a:lnTo>
                <a:lnTo>
                  <a:pt x="843059" y="1069765"/>
                </a:lnTo>
                <a:lnTo>
                  <a:pt x="882649" y="1045818"/>
                </a:lnTo>
                <a:lnTo>
                  <a:pt x="920054" y="1018826"/>
                </a:lnTo>
                <a:lnTo>
                  <a:pt x="955104" y="988963"/>
                </a:lnTo>
                <a:lnTo>
                  <a:pt x="987627" y="956397"/>
                </a:lnTo>
                <a:lnTo>
                  <a:pt x="1017453" y="921301"/>
                </a:lnTo>
                <a:lnTo>
                  <a:pt x="1044410" y="883846"/>
                </a:lnTo>
                <a:lnTo>
                  <a:pt x="1068328" y="844203"/>
                </a:lnTo>
                <a:lnTo>
                  <a:pt x="1089035" y="802543"/>
                </a:lnTo>
                <a:lnTo>
                  <a:pt x="1106360" y="759037"/>
                </a:lnTo>
                <a:lnTo>
                  <a:pt x="1120133" y="713856"/>
                </a:lnTo>
                <a:lnTo>
                  <a:pt x="1130183" y="667171"/>
                </a:lnTo>
                <a:lnTo>
                  <a:pt x="1136338" y="619154"/>
                </a:lnTo>
                <a:lnTo>
                  <a:pt x="1138428" y="569976"/>
                </a:lnTo>
                <a:lnTo>
                  <a:pt x="1136338" y="520790"/>
                </a:lnTo>
                <a:lnTo>
                  <a:pt x="1130183" y="472767"/>
                </a:lnTo>
                <a:lnTo>
                  <a:pt x="1120133" y="426078"/>
                </a:lnTo>
                <a:lnTo>
                  <a:pt x="1106360" y="380894"/>
                </a:lnTo>
                <a:lnTo>
                  <a:pt x="1089035" y="337386"/>
                </a:lnTo>
                <a:lnTo>
                  <a:pt x="1068328" y="295725"/>
                </a:lnTo>
                <a:lnTo>
                  <a:pt x="1044410" y="256082"/>
                </a:lnTo>
                <a:lnTo>
                  <a:pt x="1017453" y="218628"/>
                </a:lnTo>
                <a:lnTo>
                  <a:pt x="987627" y="183534"/>
                </a:lnTo>
                <a:lnTo>
                  <a:pt x="955104" y="150970"/>
                </a:lnTo>
                <a:lnTo>
                  <a:pt x="920054" y="121109"/>
                </a:lnTo>
                <a:lnTo>
                  <a:pt x="882649" y="94120"/>
                </a:lnTo>
                <a:lnTo>
                  <a:pt x="843059" y="70175"/>
                </a:lnTo>
                <a:lnTo>
                  <a:pt x="801455" y="49445"/>
                </a:lnTo>
                <a:lnTo>
                  <a:pt x="758008" y="32101"/>
                </a:lnTo>
                <a:lnTo>
                  <a:pt x="712890" y="18313"/>
                </a:lnTo>
                <a:lnTo>
                  <a:pt x="666270" y="8253"/>
                </a:lnTo>
                <a:lnTo>
                  <a:pt x="618321" y="2091"/>
                </a:lnTo>
                <a:lnTo>
                  <a:pt x="569214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658361" y="5300217"/>
            <a:ext cx="686435" cy="45656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06680" marR="5080" indent="-94615">
              <a:lnSpc>
                <a:spcPct val="91500"/>
              </a:lnSpc>
              <a:spcBef>
                <a:spcPts val="195"/>
              </a:spcBef>
            </a:pP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Поставщики  молока -  клиенты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270503" y="4035552"/>
            <a:ext cx="195072" cy="2301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39111" y="3581400"/>
            <a:ext cx="1140460" cy="1138555"/>
          </a:xfrm>
          <a:custGeom>
            <a:avLst/>
            <a:gdLst/>
            <a:ahLst/>
            <a:cxnLst/>
            <a:rect l="l" t="t" r="r" b="b"/>
            <a:pathLst>
              <a:path w="1140460" h="1138554">
                <a:moveTo>
                  <a:pt x="569976" y="0"/>
                </a:moveTo>
                <a:lnTo>
                  <a:pt x="520790" y="2089"/>
                </a:lnTo>
                <a:lnTo>
                  <a:pt x="472767" y="8244"/>
                </a:lnTo>
                <a:lnTo>
                  <a:pt x="426078" y="18294"/>
                </a:lnTo>
                <a:lnTo>
                  <a:pt x="380894" y="32067"/>
                </a:lnTo>
                <a:lnTo>
                  <a:pt x="337386" y="49392"/>
                </a:lnTo>
                <a:lnTo>
                  <a:pt x="295725" y="70099"/>
                </a:lnTo>
                <a:lnTo>
                  <a:pt x="256082" y="94017"/>
                </a:lnTo>
                <a:lnTo>
                  <a:pt x="218628" y="120974"/>
                </a:lnTo>
                <a:lnTo>
                  <a:pt x="183534" y="150800"/>
                </a:lnTo>
                <a:lnTo>
                  <a:pt x="150970" y="183323"/>
                </a:lnTo>
                <a:lnTo>
                  <a:pt x="121109" y="218373"/>
                </a:lnTo>
                <a:lnTo>
                  <a:pt x="94120" y="255778"/>
                </a:lnTo>
                <a:lnTo>
                  <a:pt x="70175" y="295368"/>
                </a:lnTo>
                <a:lnTo>
                  <a:pt x="49445" y="336972"/>
                </a:lnTo>
                <a:lnTo>
                  <a:pt x="32101" y="380419"/>
                </a:lnTo>
                <a:lnTo>
                  <a:pt x="18313" y="425537"/>
                </a:lnTo>
                <a:lnTo>
                  <a:pt x="8253" y="472157"/>
                </a:lnTo>
                <a:lnTo>
                  <a:pt x="2091" y="520106"/>
                </a:lnTo>
                <a:lnTo>
                  <a:pt x="0" y="569213"/>
                </a:lnTo>
                <a:lnTo>
                  <a:pt x="2091" y="618321"/>
                </a:lnTo>
                <a:lnTo>
                  <a:pt x="8253" y="666270"/>
                </a:lnTo>
                <a:lnTo>
                  <a:pt x="18313" y="712890"/>
                </a:lnTo>
                <a:lnTo>
                  <a:pt x="32101" y="758008"/>
                </a:lnTo>
                <a:lnTo>
                  <a:pt x="49445" y="801455"/>
                </a:lnTo>
                <a:lnTo>
                  <a:pt x="70175" y="843059"/>
                </a:lnTo>
                <a:lnTo>
                  <a:pt x="94120" y="882649"/>
                </a:lnTo>
                <a:lnTo>
                  <a:pt x="121109" y="920054"/>
                </a:lnTo>
                <a:lnTo>
                  <a:pt x="150970" y="955104"/>
                </a:lnTo>
                <a:lnTo>
                  <a:pt x="183534" y="987627"/>
                </a:lnTo>
                <a:lnTo>
                  <a:pt x="218628" y="1017453"/>
                </a:lnTo>
                <a:lnTo>
                  <a:pt x="256082" y="1044410"/>
                </a:lnTo>
                <a:lnTo>
                  <a:pt x="295725" y="1068328"/>
                </a:lnTo>
                <a:lnTo>
                  <a:pt x="337386" y="1089035"/>
                </a:lnTo>
                <a:lnTo>
                  <a:pt x="380894" y="1106360"/>
                </a:lnTo>
                <a:lnTo>
                  <a:pt x="426078" y="1120133"/>
                </a:lnTo>
                <a:lnTo>
                  <a:pt x="472767" y="1130183"/>
                </a:lnTo>
                <a:lnTo>
                  <a:pt x="520790" y="1136338"/>
                </a:lnTo>
                <a:lnTo>
                  <a:pt x="569976" y="1138427"/>
                </a:lnTo>
                <a:lnTo>
                  <a:pt x="619161" y="1136338"/>
                </a:lnTo>
                <a:lnTo>
                  <a:pt x="667184" y="1130183"/>
                </a:lnTo>
                <a:lnTo>
                  <a:pt x="713873" y="1120133"/>
                </a:lnTo>
                <a:lnTo>
                  <a:pt x="759057" y="1106360"/>
                </a:lnTo>
                <a:lnTo>
                  <a:pt x="802565" y="1089035"/>
                </a:lnTo>
                <a:lnTo>
                  <a:pt x="844226" y="1068328"/>
                </a:lnTo>
                <a:lnTo>
                  <a:pt x="883869" y="1044410"/>
                </a:lnTo>
                <a:lnTo>
                  <a:pt x="921323" y="1017453"/>
                </a:lnTo>
                <a:lnTo>
                  <a:pt x="956417" y="987627"/>
                </a:lnTo>
                <a:lnTo>
                  <a:pt x="988981" y="955104"/>
                </a:lnTo>
                <a:lnTo>
                  <a:pt x="1018842" y="920054"/>
                </a:lnTo>
                <a:lnTo>
                  <a:pt x="1045831" y="882649"/>
                </a:lnTo>
                <a:lnTo>
                  <a:pt x="1069776" y="843059"/>
                </a:lnTo>
                <a:lnTo>
                  <a:pt x="1090506" y="801455"/>
                </a:lnTo>
                <a:lnTo>
                  <a:pt x="1107850" y="758008"/>
                </a:lnTo>
                <a:lnTo>
                  <a:pt x="1121638" y="712890"/>
                </a:lnTo>
                <a:lnTo>
                  <a:pt x="1131698" y="666270"/>
                </a:lnTo>
                <a:lnTo>
                  <a:pt x="1137860" y="618321"/>
                </a:lnTo>
                <a:lnTo>
                  <a:pt x="1139952" y="569213"/>
                </a:lnTo>
                <a:lnTo>
                  <a:pt x="1137860" y="520106"/>
                </a:lnTo>
                <a:lnTo>
                  <a:pt x="1131698" y="472157"/>
                </a:lnTo>
                <a:lnTo>
                  <a:pt x="1121638" y="425537"/>
                </a:lnTo>
                <a:lnTo>
                  <a:pt x="1107850" y="380419"/>
                </a:lnTo>
                <a:lnTo>
                  <a:pt x="1090506" y="336972"/>
                </a:lnTo>
                <a:lnTo>
                  <a:pt x="1069776" y="295368"/>
                </a:lnTo>
                <a:lnTo>
                  <a:pt x="1045831" y="255778"/>
                </a:lnTo>
                <a:lnTo>
                  <a:pt x="1018842" y="218373"/>
                </a:lnTo>
                <a:lnTo>
                  <a:pt x="988981" y="183323"/>
                </a:lnTo>
                <a:lnTo>
                  <a:pt x="956417" y="150800"/>
                </a:lnTo>
                <a:lnTo>
                  <a:pt x="921323" y="120974"/>
                </a:lnTo>
                <a:lnTo>
                  <a:pt x="883869" y="94017"/>
                </a:lnTo>
                <a:lnTo>
                  <a:pt x="844226" y="70099"/>
                </a:lnTo>
                <a:lnTo>
                  <a:pt x="802565" y="49392"/>
                </a:lnTo>
                <a:lnTo>
                  <a:pt x="759057" y="32067"/>
                </a:lnTo>
                <a:lnTo>
                  <a:pt x="713873" y="18294"/>
                </a:lnTo>
                <a:lnTo>
                  <a:pt x="667184" y="8244"/>
                </a:lnTo>
                <a:lnTo>
                  <a:pt x="619161" y="2089"/>
                </a:lnTo>
                <a:lnTo>
                  <a:pt x="56997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309241" y="3978021"/>
            <a:ext cx="599440" cy="31750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36195">
              <a:lnSpc>
                <a:spcPts val="1100"/>
              </a:lnSpc>
              <a:spcBef>
                <a:spcPts val="215"/>
              </a:spcBef>
            </a:pP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Наёмные  рабо</a:t>
            </a:r>
            <a:r>
              <a:rPr sz="1000" spc="-1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000" spc="-15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00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000" spc="-5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51828" y="1731975"/>
            <a:ext cx="42094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Производственный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кооператив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51828" y="2061717"/>
            <a:ext cx="15798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работников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311895" y="3572255"/>
            <a:ext cx="1036319" cy="1036319"/>
          </a:xfrm>
          <a:custGeom>
            <a:avLst/>
            <a:gdLst/>
            <a:ahLst/>
            <a:cxnLst/>
            <a:rect l="l" t="t" r="r" b="b"/>
            <a:pathLst>
              <a:path w="1036320" h="1036320">
                <a:moveTo>
                  <a:pt x="518159" y="0"/>
                </a:moveTo>
                <a:lnTo>
                  <a:pt x="471002" y="2117"/>
                </a:lnTo>
                <a:lnTo>
                  <a:pt x="425030" y="8349"/>
                </a:lnTo>
                <a:lnTo>
                  <a:pt x="380426" y="18512"/>
                </a:lnTo>
                <a:lnTo>
                  <a:pt x="337373" y="32422"/>
                </a:lnTo>
                <a:lnTo>
                  <a:pt x="296054" y="49896"/>
                </a:lnTo>
                <a:lnTo>
                  <a:pt x="256652" y="70753"/>
                </a:lnTo>
                <a:lnTo>
                  <a:pt x="219351" y="94807"/>
                </a:lnTo>
                <a:lnTo>
                  <a:pt x="184332" y="121878"/>
                </a:lnTo>
                <a:lnTo>
                  <a:pt x="151780" y="151780"/>
                </a:lnTo>
                <a:lnTo>
                  <a:pt x="121878" y="184332"/>
                </a:lnTo>
                <a:lnTo>
                  <a:pt x="94807" y="219351"/>
                </a:lnTo>
                <a:lnTo>
                  <a:pt x="70753" y="256652"/>
                </a:lnTo>
                <a:lnTo>
                  <a:pt x="49896" y="296054"/>
                </a:lnTo>
                <a:lnTo>
                  <a:pt x="32422" y="337373"/>
                </a:lnTo>
                <a:lnTo>
                  <a:pt x="18512" y="380426"/>
                </a:lnTo>
                <a:lnTo>
                  <a:pt x="8349" y="425030"/>
                </a:lnTo>
                <a:lnTo>
                  <a:pt x="2117" y="471002"/>
                </a:lnTo>
                <a:lnTo>
                  <a:pt x="0" y="518159"/>
                </a:lnTo>
                <a:lnTo>
                  <a:pt x="2117" y="565317"/>
                </a:lnTo>
                <a:lnTo>
                  <a:pt x="8349" y="611289"/>
                </a:lnTo>
                <a:lnTo>
                  <a:pt x="18512" y="655893"/>
                </a:lnTo>
                <a:lnTo>
                  <a:pt x="32422" y="698946"/>
                </a:lnTo>
                <a:lnTo>
                  <a:pt x="49896" y="740265"/>
                </a:lnTo>
                <a:lnTo>
                  <a:pt x="70753" y="779667"/>
                </a:lnTo>
                <a:lnTo>
                  <a:pt x="94807" y="816968"/>
                </a:lnTo>
                <a:lnTo>
                  <a:pt x="121878" y="851987"/>
                </a:lnTo>
                <a:lnTo>
                  <a:pt x="151780" y="884539"/>
                </a:lnTo>
                <a:lnTo>
                  <a:pt x="184332" y="914441"/>
                </a:lnTo>
                <a:lnTo>
                  <a:pt x="219351" y="941512"/>
                </a:lnTo>
                <a:lnTo>
                  <a:pt x="256652" y="965566"/>
                </a:lnTo>
                <a:lnTo>
                  <a:pt x="296054" y="986423"/>
                </a:lnTo>
                <a:lnTo>
                  <a:pt x="337373" y="1003897"/>
                </a:lnTo>
                <a:lnTo>
                  <a:pt x="380426" y="1017807"/>
                </a:lnTo>
                <a:lnTo>
                  <a:pt x="425030" y="1027970"/>
                </a:lnTo>
                <a:lnTo>
                  <a:pt x="471002" y="1034202"/>
                </a:lnTo>
                <a:lnTo>
                  <a:pt x="518159" y="1036319"/>
                </a:lnTo>
                <a:lnTo>
                  <a:pt x="565317" y="1034202"/>
                </a:lnTo>
                <a:lnTo>
                  <a:pt x="611289" y="1027970"/>
                </a:lnTo>
                <a:lnTo>
                  <a:pt x="655893" y="1017807"/>
                </a:lnTo>
                <a:lnTo>
                  <a:pt x="698946" y="1003897"/>
                </a:lnTo>
                <a:lnTo>
                  <a:pt x="740265" y="986423"/>
                </a:lnTo>
                <a:lnTo>
                  <a:pt x="779667" y="965566"/>
                </a:lnTo>
                <a:lnTo>
                  <a:pt x="816968" y="941512"/>
                </a:lnTo>
                <a:lnTo>
                  <a:pt x="851987" y="914441"/>
                </a:lnTo>
                <a:lnTo>
                  <a:pt x="884539" y="884539"/>
                </a:lnTo>
                <a:lnTo>
                  <a:pt x="914441" y="851987"/>
                </a:lnTo>
                <a:lnTo>
                  <a:pt x="941512" y="816968"/>
                </a:lnTo>
                <a:lnTo>
                  <a:pt x="965566" y="779667"/>
                </a:lnTo>
                <a:lnTo>
                  <a:pt x="986423" y="740265"/>
                </a:lnTo>
                <a:lnTo>
                  <a:pt x="1003897" y="698946"/>
                </a:lnTo>
                <a:lnTo>
                  <a:pt x="1017807" y="655893"/>
                </a:lnTo>
                <a:lnTo>
                  <a:pt x="1027970" y="611289"/>
                </a:lnTo>
                <a:lnTo>
                  <a:pt x="1034202" y="565317"/>
                </a:lnTo>
                <a:lnTo>
                  <a:pt x="1036319" y="518159"/>
                </a:lnTo>
                <a:lnTo>
                  <a:pt x="1034202" y="471002"/>
                </a:lnTo>
                <a:lnTo>
                  <a:pt x="1027970" y="425030"/>
                </a:lnTo>
                <a:lnTo>
                  <a:pt x="1017807" y="380426"/>
                </a:lnTo>
                <a:lnTo>
                  <a:pt x="1003897" y="337373"/>
                </a:lnTo>
                <a:lnTo>
                  <a:pt x="986423" y="296054"/>
                </a:lnTo>
                <a:lnTo>
                  <a:pt x="965566" y="256652"/>
                </a:lnTo>
                <a:lnTo>
                  <a:pt x="941512" y="219351"/>
                </a:lnTo>
                <a:lnTo>
                  <a:pt x="914441" y="184332"/>
                </a:lnTo>
                <a:lnTo>
                  <a:pt x="884539" y="151780"/>
                </a:lnTo>
                <a:lnTo>
                  <a:pt x="851987" y="121878"/>
                </a:lnTo>
                <a:lnTo>
                  <a:pt x="816968" y="94807"/>
                </a:lnTo>
                <a:lnTo>
                  <a:pt x="779667" y="70753"/>
                </a:lnTo>
                <a:lnTo>
                  <a:pt x="740265" y="49896"/>
                </a:lnTo>
                <a:lnTo>
                  <a:pt x="698946" y="32422"/>
                </a:lnTo>
                <a:lnTo>
                  <a:pt x="655893" y="18512"/>
                </a:lnTo>
                <a:lnTo>
                  <a:pt x="611289" y="8349"/>
                </a:lnTo>
                <a:lnTo>
                  <a:pt x="565317" y="2117"/>
                </a:lnTo>
                <a:lnTo>
                  <a:pt x="5181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486013" y="3886961"/>
            <a:ext cx="6902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Зав</a:t>
            </a:r>
            <a:r>
              <a:rPr sz="2100" spc="-6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704580" y="3496436"/>
            <a:ext cx="232410" cy="55244"/>
          </a:xfrm>
          <a:custGeom>
            <a:avLst/>
            <a:gdLst/>
            <a:ahLst/>
            <a:cxnLst/>
            <a:rect l="l" t="t" r="r" b="b"/>
            <a:pathLst>
              <a:path w="232409" h="55245">
                <a:moveTo>
                  <a:pt x="185717" y="27940"/>
                </a:moveTo>
                <a:lnTo>
                  <a:pt x="46482" y="27940"/>
                </a:lnTo>
                <a:lnTo>
                  <a:pt x="46863" y="54737"/>
                </a:lnTo>
                <a:lnTo>
                  <a:pt x="186182" y="52451"/>
                </a:lnTo>
                <a:lnTo>
                  <a:pt x="185717" y="27940"/>
                </a:lnTo>
                <a:close/>
              </a:path>
              <a:path w="232409" h="55245">
                <a:moveTo>
                  <a:pt x="115697" y="0"/>
                </a:moveTo>
                <a:lnTo>
                  <a:pt x="0" y="28575"/>
                </a:lnTo>
                <a:lnTo>
                  <a:pt x="46482" y="27940"/>
                </a:lnTo>
                <a:lnTo>
                  <a:pt x="185717" y="27940"/>
                </a:lnTo>
                <a:lnTo>
                  <a:pt x="185674" y="25654"/>
                </a:lnTo>
                <a:lnTo>
                  <a:pt x="232156" y="24892"/>
                </a:lnTo>
                <a:lnTo>
                  <a:pt x="115697" y="0"/>
                </a:lnTo>
                <a:close/>
              </a:path>
            </a:pathLst>
          </a:custGeom>
          <a:solidFill>
            <a:srgbClr val="B5C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161019" y="2174748"/>
            <a:ext cx="1297305" cy="1297305"/>
          </a:xfrm>
          <a:custGeom>
            <a:avLst/>
            <a:gdLst/>
            <a:ahLst/>
            <a:cxnLst/>
            <a:rect l="l" t="t" r="r" b="b"/>
            <a:pathLst>
              <a:path w="1297304" h="1297304">
                <a:moveTo>
                  <a:pt x="648462" y="0"/>
                </a:moveTo>
                <a:lnTo>
                  <a:pt x="600065" y="1778"/>
                </a:lnTo>
                <a:lnTo>
                  <a:pt x="552636" y="7030"/>
                </a:lnTo>
                <a:lnTo>
                  <a:pt x="506297" y="15631"/>
                </a:lnTo>
                <a:lnTo>
                  <a:pt x="461176" y="27454"/>
                </a:lnTo>
                <a:lnTo>
                  <a:pt x="417396" y="42375"/>
                </a:lnTo>
                <a:lnTo>
                  <a:pt x="375084" y="60268"/>
                </a:lnTo>
                <a:lnTo>
                  <a:pt x="334366" y="81008"/>
                </a:lnTo>
                <a:lnTo>
                  <a:pt x="295365" y="104470"/>
                </a:lnTo>
                <a:lnTo>
                  <a:pt x="258209" y="130527"/>
                </a:lnTo>
                <a:lnTo>
                  <a:pt x="223021" y="159055"/>
                </a:lnTo>
                <a:lnTo>
                  <a:pt x="189928" y="189928"/>
                </a:lnTo>
                <a:lnTo>
                  <a:pt x="159055" y="223021"/>
                </a:lnTo>
                <a:lnTo>
                  <a:pt x="130527" y="258209"/>
                </a:lnTo>
                <a:lnTo>
                  <a:pt x="104470" y="295365"/>
                </a:lnTo>
                <a:lnTo>
                  <a:pt x="81008" y="334366"/>
                </a:lnTo>
                <a:lnTo>
                  <a:pt x="60268" y="375084"/>
                </a:lnTo>
                <a:lnTo>
                  <a:pt x="42375" y="417396"/>
                </a:lnTo>
                <a:lnTo>
                  <a:pt x="27454" y="461176"/>
                </a:lnTo>
                <a:lnTo>
                  <a:pt x="15631" y="506297"/>
                </a:lnTo>
                <a:lnTo>
                  <a:pt x="7030" y="552636"/>
                </a:lnTo>
                <a:lnTo>
                  <a:pt x="1778" y="600065"/>
                </a:lnTo>
                <a:lnTo>
                  <a:pt x="0" y="648462"/>
                </a:lnTo>
                <a:lnTo>
                  <a:pt x="1778" y="696858"/>
                </a:lnTo>
                <a:lnTo>
                  <a:pt x="7030" y="744287"/>
                </a:lnTo>
                <a:lnTo>
                  <a:pt x="15631" y="790626"/>
                </a:lnTo>
                <a:lnTo>
                  <a:pt x="27454" y="835747"/>
                </a:lnTo>
                <a:lnTo>
                  <a:pt x="42375" y="879527"/>
                </a:lnTo>
                <a:lnTo>
                  <a:pt x="60268" y="921839"/>
                </a:lnTo>
                <a:lnTo>
                  <a:pt x="81008" y="962557"/>
                </a:lnTo>
                <a:lnTo>
                  <a:pt x="104470" y="1001558"/>
                </a:lnTo>
                <a:lnTo>
                  <a:pt x="130527" y="1038714"/>
                </a:lnTo>
                <a:lnTo>
                  <a:pt x="159055" y="1073902"/>
                </a:lnTo>
                <a:lnTo>
                  <a:pt x="189928" y="1106995"/>
                </a:lnTo>
                <a:lnTo>
                  <a:pt x="223021" y="1137868"/>
                </a:lnTo>
                <a:lnTo>
                  <a:pt x="258209" y="1166396"/>
                </a:lnTo>
                <a:lnTo>
                  <a:pt x="295365" y="1192453"/>
                </a:lnTo>
                <a:lnTo>
                  <a:pt x="334366" y="1215915"/>
                </a:lnTo>
                <a:lnTo>
                  <a:pt x="375084" y="1236655"/>
                </a:lnTo>
                <a:lnTo>
                  <a:pt x="417396" y="1254548"/>
                </a:lnTo>
                <a:lnTo>
                  <a:pt x="461176" y="1269469"/>
                </a:lnTo>
                <a:lnTo>
                  <a:pt x="506297" y="1281292"/>
                </a:lnTo>
                <a:lnTo>
                  <a:pt x="552636" y="1289893"/>
                </a:lnTo>
                <a:lnTo>
                  <a:pt x="600065" y="1295145"/>
                </a:lnTo>
                <a:lnTo>
                  <a:pt x="648462" y="1296924"/>
                </a:lnTo>
                <a:lnTo>
                  <a:pt x="696858" y="1295145"/>
                </a:lnTo>
                <a:lnTo>
                  <a:pt x="744287" y="1289893"/>
                </a:lnTo>
                <a:lnTo>
                  <a:pt x="790626" y="1281292"/>
                </a:lnTo>
                <a:lnTo>
                  <a:pt x="835747" y="1269469"/>
                </a:lnTo>
                <a:lnTo>
                  <a:pt x="879527" y="1254548"/>
                </a:lnTo>
                <a:lnTo>
                  <a:pt x="921839" y="1236655"/>
                </a:lnTo>
                <a:lnTo>
                  <a:pt x="962557" y="1215915"/>
                </a:lnTo>
                <a:lnTo>
                  <a:pt x="1001558" y="1192453"/>
                </a:lnTo>
                <a:lnTo>
                  <a:pt x="1038714" y="1166396"/>
                </a:lnTo>
                <a:lnTo>
                  <a:pt x="1073902" y="1137868"/>
                </a:lnTo>
                <a:lnTo>
                  <a:pt x="1106995" y="1106995"/>
                </a:lnTo>
                <a:lnTo>
                  <a:pt x="1137868" y="1073902"/>
                </a:lnTo>
                <a:lnTo>
                  <a:pt x="1166396" y="1038714"/>
                </a:lnTo>
                <a:lnTo>
                  <a:pt x="1192453" y="1001558"/>
                </a:lnTo>
                <a:lnTo>
                  <a:pt x="1215915" y="962557"/>
                </a:lnTo>
                <a:lnTo>
                  <a:pt x="1236655" y="921839"/>
                </a:lnTo>
                <a:lnTo>
                  <a:pt x="1254548" y="879527"/>
                </a:lnTo>
                <a:lnTo>
                  <a:pt x="1269469" y="835747"/>
                </a:lnTo>
                <a:lnTo>
                  <a:pt x="1281292" y="790626"/>
                </a:lnTo>
                <a:lnTo>
                  <a:pt x="1289893" y="744287"/>
                </a:lnTo>
                <a:lnTo>
                  <a:pt x="1295145" y="696858"/>
                </a:lnTo>
                <a:lnTo>
                  <a:pt x="1296924" y="648462"/>
                </a:lnTo>
                <a:lnTo>
                  <a:pt x="1295145" y="600065"/>
                </a:lnTo>
                <a:lnTo>
                  <a:pt x="1289893" y="552636"/>
                </a:lnTo>
                <a:lnTo>
                  <a:pt x="1281292" y="506297"/>
                </a:lnTo>
                <a:lnTo>
                  <a:pt x="1269469" y="461176"/>
                </a:lnTo>
                <a:lnTo>
                  <a:pt x="1254548" y="417396"/>
                </a:lnTo>
                <a:lnTo>
                  <a:pt x="1236655" y="375084"/>
                </a:lnTo>
                <a:lnTo>
                  <a:pt x="1215915" y="334366"/>
                </a:lnTo>
                <a:lnTo>
                  <a:pt x="1192453" y="295365"/>
                </a:lnTo>
                <a:lnTo>
                  <a:pt x="1166396" y="258209"/>
                </a:lnTo>
                <a:lnTo>
                  <a:pt x="1137868" y="223021"/>
                </a:lnTo>
                <a:lnTo>
                  <a:pt x="1106995" y="189928"/>
                </a:lnTo>
                <a:lnTo>
                  <a:pt x="1073902" y="159055"/>
                </a:lnTo>
                <a:lnTo>
                  <a:pt x="1038714" y="130527"/>
                </a:lnTo>
                <a:lnTo>
                  <a:pt x="1001558" y="104470"/>
                </a:lnTo>
                <a:lnTo>
                  <a:pt x="962557" y="81008"/>
                </a:lnTo>
                <a:lnTo>
                  <a:pt x="921839" y="60268"/>
                </a:lnTo>
                <a:lnTo>
                  <a:pt x="879527" y="42375"/>
                </a:lnTo>
                <a:lnTo>
                  <a:pt x="835747" y="27454"/>
                </a:lnTo>
                <a:lnTo>
                  <a:pt x="790626" y="15631"/>
                </a:lnTo>
                <a:lnTo>
                  <a:pt x="744287" y="7030"/>
                </a:lnTo>
                <a:lnTo>
                  <a:pt x="696858" y="1778"/>
                </a:lnTo>
                <a:lnTo>
                  <a:pt x="648462" y="0"/>
                </a:lnTo>
                <a:close/>
              </a:path>
            </a:pathLst>
          </a:custGeom>
          <a:solidFill>
            <a:srgbClr val="AE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406765" y="2479675"/>
            <a:ext cx="807720" cy="65405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90170" marR="5080" indent="-78105">
              <a:lnSpc>
                <a:spcPct val="91500"/>
              </a:lnSpc>
              <a:spcBef>
                <a:spcPts val="215"/>
              </a:spcBef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Пот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ебители  молочных  продуктов 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(клиенты)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736838" y="4655058"/>
            <a:ext cx="232029" cy="1198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232647" y="4829555"/>
            <a:ext cx="1297305" cy="1297305"/>
          </a:xfrm>
          <a:custGeom>
            <a:avLst/>
            <a:gdLst/>
            <a:ahLst/>
            <a:cxnLst/>
            <a:rect l="l" t="t" r="r" b="b"/>
            <a:pathLst>
              <a:path w="1297304" h="1297304">
                <a:moveTo>
                  <a:pt x="648462" y="0"/>
                </a:moveTo>
                <a:lnTo>
                  <a:pt x="600065" y="1778"/>
                </a:lnTo>
                <a:lnTo>
                  <a:pt x="552636" y="7030"/>
                </a:lnTo>
                <a:lnTo>
                  <a:pt x="506297" y="15631"/>
                </a:lnTo>
                <a:lnTo>
                  <a:pt x="461176" y="27454"/>
                </a:lnTo>
                <a:lnTo>
                  <a:pt x="417396" y="42375"/>
                </a:lnTo>
                <a:lnTo>
                  <a:pt x="375084" y="60268"/>
                </a:lnTo>
                <a:lnTo>
                  <a:pt x="334366" y="81008"/>
                </a:lnTo>
                <a:lnTo>
                  <a:pt x="295365" y="104470"/>
                </a:lnTo>
                <a:lnTo>
                  <a:pt x="258209" y="130527"/>
                </a:lnTo>
                <a:lnTo>
                  <a:pt x="223021" y="159055"/>
                </a:lnTo>
                <a:lnTo>
                  <a:pt x="189928" y="189928"/>
                </a:lnTo>
                <a:lnTo>
                  <a:pt x="159055" y="223021"/>
                </a:lnTo>
                <a:lnTo>
                  <a:pt x="130527" y="258209"/>
                </a:lnTo>
                <a:lnTo>
                  <a:pt x="104470" y="295365"/>
                </a:lnTo>
                <a:lnTo>
                  <a:pt x="81008" y="334366"/>
                </a:lnTo>
                <a:lnTo>
                  <a:pt x="60268" y="375084"/>
                </a:lnTo>
                <a:lnTo>
                  <a:pt x="42375" y="417396"/>
                </a:lnTo>
                <a:lnTo>
                  <a:pt x="27454" y="461176"/>
                </a:lnTo>
                <a:lnTo>
                  <a:pt x="15631" y="506297"/>
                </a:lnTo>
                <a:lnTo>
                  <a:pt x="7030" y="552636"/>
                </a:lnTo>
                <a:lnTo>
                  <a:pt x="1778" y="600065"/>
                </a:lnTo>
                <a:lnTo>
                  <a:pt x="0" y="648462"/>
                </a:lnTo>
                <a:lnTo>
                  <a:pt x="1778" y="696858"/>
                </a:lnTo>
                <a:lnTo>
                  <a:pt x="7030" y="744287"/>
                </a:lnTo>
                <a:lnTo>
                  <a:pt x="15631" y="790626"/>
                </a:lnTo>
                <a:lnTo>
                  <a:pt x="27454" y="835747"/>
                </a:lnTo>
                <a:lnTo>
                  <a:pt x="42375" y="879527"/>
                </a:lnTo>
                <a:lnTo>
                  <a:pt x="60268" y="921839"/>
                </a:lnTo>
                <a:lnTo>
                  <a:pt x="81008" y="962557"/>
                </a:lnTo>
                <a:lnTo>
                  <a:pt x="104470" y="1001558"/>
                </a:lnTo>
                <a:lnTo>
                  <a:pt x="130527" y="1038714"/>
                </a:lnTo>
                <a:lnTo>
                  <a:pt x="159055" y="1073902"/>
                </a:lnTo>
                <a:lnTo>
                  <a:pt x="189928" y="1106995"/>
                </a:lnTo>
                <a:lnTo>
                  <a:pt x="223021" y="1137868"/>
                </a:lnTo>
                <a:lnTo>
                  <a:pt x="258209" y="1166396"/>
                </a:lnTo>
                <a:lnTo>
                  <a:pt x="295365" y="1192453"/>
                </a:lnTo>
                <a:lnTo>
                  <a:pt x="334366" y="1215915"/>
                </a:lnTo>
                <a:lnTo>
                  <a:pt x="375084" y="1236655"/>
                </a:lnTo>
                <a:lnTo>
                  <a:pt x="417396" y="1254548"/>
                </a:lnTo>
                <a:lnTo>
                  <a:pt x="461176" y="1269469"/>
                </a:lnTo>
                <a:lnTo>
                  <a:pt x="506297" y="1281292"/>
                </a:lnTo>
                <a:lnTo>
                  <a:pt x="552636" y="1289893"/>
                </a:lnTo>
                <a:lnTo>
                  <a:pt x="600065" y="1295145"/>
                </a:lnTo>
                <a:lnTo>
                  <a:pt x="648462" y="1296924"/>
                </a:lnTo>
                <a:lnTo>
                  <a:pt x="696858" y="1295145"/>
                </a:lnTo>
                <a:lnTo>
                  <a:pt x="744287" y="1289893"/>
                </a:lnTo>
                <a:lnTo>
                  <a:pt x="790626" y="1281292"/>
                </a:lnTo>
                <a:lnTo>
                  <a:pt x="835747" y="1269469"/>
                </a:lnTo>
                <a:lnTo>
                  <a:pt x="879527" y="1254548"/>
                </a:lnTo>
                <a:lnTo>
                  <a:pt x="921839" y="1236655"/>
                </a:lnTo>
                <a:lnTo>
                  <a:pt x="962557" y="1215915"/>
                </a:lnTo>
                <a:lnTo>
                  <a:pt x="1001558" y="1192453"/>
                </a:lnTo>
                <a:lnTo>
                  <a:pt x="1038714" y="1166396"/>
                </a:lnTo>
                <a:lnTo>
                  <a:pt x="1073902" y="1137868"/>
                </a:lnTo>
                <a:lnTo>
                  <a:pt x="1106995" y="1106995"/>
                </a:lnTo>
                <a:lnTo>
                  <a:pt x="1137868" y="1073902"/>
                </a:lnTo>
                <a:lnTo>
                  <a:pt x="1166396" y="1038714"/>
                </a:lnTo>
                <a:lnTo>
                  <a:pt x="1192453" y="1001558"/>
                </a:lnTo>
                <a:lnTo>
                  <a:pt x="1215915" y="962557"/>
                </a:lnTo>
                <a:lnTo>
                  <a:pt x="1236655" y="921839"/>
                </a:lnTo>
                <a:lnTo>
                  <a:pt x="1254548" y="879527"/>
                </a:lnTo>
                <a:lnTo>
                  <a:pt x="1269469" y="835747"/>
                </a:lnTo>
                <a:lnTo>
                  <a:pt x="1281292" y="790626"/>
                </a:lnTo>
                <a:lnTo>
                  <a:pt x="1289893" y="744287"/>
                </a:lnTo>
                <a:lnTo>
                  <a:pt x="1295145" y="696858"/>
                </a:lnTo>
                <a:lnTo>
                  <a:pt x="1296924" y="648462"/>
                </a:lnTo>
                <a:lnTo>
                  <a:pt x="1295145" y="600065"/>
                </a:lnTo>
                <a:lnTo>
                  <a:pt x="1289893" y="552636"/>
                </a:lnTo>
                <a:lnTo>
                  <a:pt x="1281292" y="506297"/>
                </a:lnTo>
                <a:lnTo>
                  <a:pt x="1269469" y="461176"/>
                </a:lnTo>
                <a:lnTo>
                  <a:pt x="1254548" y="417396"/>
                </a:lnTo>
                <a:lnTo>
                  <a:pt x="1236655" y="375084"/>
                </a:lnTo>
                <a:lnTo>
                  <a:pt x="1215915" y="334366"/>
                </a:lnTo>
                <a:lnTo>
                  <a:pt x="1192453" y="295365"/>
                </a:lnTo>
                <a:lnTo>
                  <a:pt x="1166396" y="258209"/>
                </a:lnTo>
                <a:lnTo>
                  <a:pt x="1137868" y="223021"/>
                </a:lnTo>
                <a:lnTo>
                  <a:pt x="1106995" y="189928"/>
                </a:lnTo>
                <a:lnTo>
                  <a:pt x="1073902" y="159055"/>
                </a:lnTo>
                <a:lnTo>
                  <a:pt x="1038714" y="130527"/>
                </a:lnTo>
                <a:lnTo>
                  <a:pt x="1001558" y="104470"/>
                </a:lnTo>
                <a:lnTo>
                  <a:pt x="962557" y="81008"/>
                </a:lnTo>
                <a:lnTo>
                  <a:pt x="921839" y="60268"/>
                </a:lnTo>
                <a:lnTo>
                  <a:pt x="879527" y="42375"/>
                </a:lnTo>
                <a:lnTo>
                  <a:pt x="835747" y="27454"/>
                </a:lnTo>
                <a:lnTo>
                  <a:pt x="790626" y="15631"/>
                </a:lnTo>
                <a:lnTo>
                  <a:pt x="744287" y="7030"/>
                </a:lnTo>
                <a:lnTo>
                  <a:pt x="696858" y="1778"/>
                </a:lnTo>
                <a:lnTo>
                  <a:pt x="64846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502777" y="5211521"/>
            <a:ext cx="757555" cy="502284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18745" marR="5080" indent="-106680">
              <a:lnSpc>
                <a:spcPct val="91900"/>
              </a:lnSpc>
              <a:spcBef>
                <a:spcPts val="210"/>
              </a:spcBef>
            </a:pP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оста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щики  молока -  клиенты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678293" y="3965828"/>
            <a:ext cx="448309" cy="232410"/>
          </a:xfrm>
          <a:custGeom>
            <a:avLst/>
            <a:gdLst/>
            <a:ahLst/>
            <a:cxnLst/>
            <a:rect l="l" t="t" r="r" b="b"/>
            <a:pathLst>
              <a:path w="448309" h="232410">
                <a:moveTo>
                  <a:pt x="117093" y="0"/>
                </a:moveTo>
                <a:lnTo>
                  <a:pt x="0" y="115062"/>
                </a:lnTo>
                <a:lnTo>
                  <a:pt x="115061" y="232156"/>
                </a:lnTo>
                <a:lnTo>
                  <a:pt x="115442" y="185674"/>
                </a:lnTo>
                <a:lnTo>
                  <a:pt x="446808" y="185674"/>
                </a:lnTo>
                <a:lnTo>
                  <a:pt x="447928" y="49149"/>
                </a:lnTo>
                <a:lnTo>
                  <a:pt x="116712" y="46355"/>
                </a:lnTo>
                <a:lnTo>
                  <a:pt x="117093" y="0"/>
                </a:lnTo>
                <a:close/>
              </a:path>
              <a:path w="448309" h="232410">
                <a:moveTo>
                  <a:pt x="446808" y="185674"/>
                </a:moveTo>
                <a:lnTo>
                  <a:pt x="115442" y="185674"/>
                </a:lnTo>
                <a:lnTo>
                  <a:pt x="446785" y="188468"/>
                </a:lnTo>
                <a:lnTo>
                  <a:pt x="446808" y="185674"/>
                </a:lnTo>
                <a:close/>
              </a:path>
            </a:pathLst>
          </a:custGeom>
          <a:solidFill>
            <a:srgbClr val="B5C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170676" y="3425952"/>
            <a:ext cx="1296924" cy="1295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367653" y="3807078"/>
            <a:ext cx="905510" cy="502284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ct val="91900"/>
              </a:lnSpc>
              <a:spcBef>
                <a:spcPts val="210"/>
              </a:spcBef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Наёмные  работники 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(с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вла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ельцы)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768" y="307924"/>
            <a:ext cx="6604634" cy="130111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dirty="0"/>
              <a:t>На </a:t>
            </a:r>
            <a:r>
              <a:rPr spc="-5" dirty="0"/>
              <a:t>кого </a:t>
            </a:r>
            <a:r>
              <a:rPr dirty="0"/>
              <a:t>работает </a:t>
            </a:r>
            <a:r>
              <a:rPr spc="-5" dirty="0"/>
              <a:t>молзавод:  </a:t>
            </a:r>
            <a:r>
              <a:rPr dirty="0"/>
              <a:t>4 </a:t>
            </a:r>
            <a:r>
              <a:rPr spc="-5" dirty="0"/>
              <a:t>примера </a:t>
            </a:r>
            <a:r>
              <a:rPr dirty="0"/>
              <a:t>(часть</a:t>
            </a:r>
            <a:r>
              <a:rPr spc="-15" dirty="0"/>
              <a:t> </a:t>
            </a:r>
            <a:r>
              <a:rPr dirty="0"/>
              <a:t>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51828" y="1731975"/>
            <a:ext cx="31045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Сельскохозяйственный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11895" y="3572255"/>
            <a:ext cx="1036319" cy="1036319"/>
          </a:xfrm>
          <a:custGeom>
            <a:avLst/>
            <a:gdLst/>
            <a:ahLst/>
            <a:cxnLst/>
            <a:rect l="l" t="t" r="r" b="b"/>
            <a:pathLst>
              <a:path w="1036320" h="1036320">
                <a:moveTo>
                  <a:pt x="518159" y="0"/>
                </a:moveTo>
                <a:lnTo>
                  <a:pt x="471002" y="2117"/>
                </a:lnTo>
                <a:lnTo>
                  <a:pt x="425030" y="8349"/>
                </a:lnTo>
                <a:lnTo>
                  <a:pt x="380426" y="18512"/>
                </a:lnTo>
                <a:lnTo>
                  <a:pt x="337373" y="32422"/>
                </a:lnTo>
                <a:lnTo>
                  <a:pt x="296054" y="49896"/>
                </a:lnTo>
                <a:lnTo>
                  <a:pt x="256652" y="70753"/>
                </a:lnTo>
                <a:lnTo>
                  <a:pt x="219351" y="94807"/>
                </a:lnTo>
                <a:lnTo>
                  <a:pt x="184332" y="121878"/>
                </a:lnTo>
                <a:lnTo>
                  <a:pt x="151780" y="151780"/>
                </a:lnTo>
                <a:lnTo>
                  <a:pt x="121878" y="184332"/>
                </a:lnTo>
                <a:lnTo>
                  <a:pt x="94807" y="219351"/>
                </a:lnTo>
                <a:lnTo>
                  <a:pt x="70753" y="256652"/>
                </a:lnTo>
                <a:lnTo>
                  <a:pt x="49896" y="296054"/>
                </a:lnTo>
                <a:lnTo>
                  <a:pt x="32422" y="337373"/>
                </a:lnTo>
                <a:lnTo>
                  <a:pt x="18512" y="380426"/>
                </a:lnTo>
                <a:lnTo>
                  <a:pt x="8349" y="425030"/>
                </a:lnTo>
                <a:lnTo>
                  <a:pt x="2117" y="471002"/>
                </a:lnTo>
                <a:lnTo>
                  <a:pt x="0" y="518160"/>
                </a:lnTo>
                <a:lnTo>
                  <a:pt x="2117" y="565317"/>
                </a:lnTo>
                <a:lnTo>
                  <a:pt x="8349" y="611289"/>
                </a:lnTo>
                <a:lnTo>
                  <a:pt x="18512" y="655893"/>
                </a:lnTo>
                <a:lnTo>
                  <a:pt x="32422" y="698946"/>
                </a:lnTo>
                <a:lnTo>
                  <a:pt x="49896" y="740265"/>
                </a:lnTo>
                <a:lnTo>
                  <a:pt x="70753" y="779667"/>
                </a:lnTo>
                <a:lnTo>
                  <a:pt x="94807" y="816968"/>
                </a:lnTo>
                <a:lnTo>
                  <a:pt x="121878" y="851987"/>
                </a:lnTo>
                <a:lnTo>
                  <a:pt x="151780" y="884539"/>
                </a:lnTo>
                <a:lnTo>
                  <a:pt x="184332" y="914441"/>
                </a:lnTo>
                <a:lnTo>
                  <a:pt x="219351" y="941512"/>
                </a:lnTo>
                <a:lnTo>
                  <a:pt x="256652" y="965566"/>
                </a:lnTo>
                <a:lnTo>
                  <a:pt x="296054" y="986423"/>
                </a:lnTo>
                <a:lnTo>
                  <a:pt x="337373" y="1003897"/>
                </a:lnTo>
                <a:lnTo>
                  <a:pt x="380426" y="1017807"/>
                </a:lnTo>
                <a:lnTo>
                  <a:pt x="425030" y="1027970"/>
                </a:lnTo>
                <a:lnTo>
                  <a:pt x="471002" y="1034202"/>
                </a:lnTo>
                <a:lnTo>
                  <a:pt x="518159" y="1036320"/>
                </a:lnTo>
                <a:lnTo>
                  <a:pt x="565317" y="1034202"/>
                </a:lnTo>
                <a:lnTo>
                  <a:pt x="611289" y="1027970"/>
                </a:lnTo>
                <a:lnTo>
                  <a:pt x="655893" y="1017807"/>
                </a:lnTo>
                <a:lnTo>
                  <a:pt x="698946" y="1003897"/>
                </a:lnTo>
                <a:lnTo>
                  <a:pt x="740265" y="986423"/>
                </a:lnTo>
                <a:lnTo>
                  <a:pt x="779667" y="965566"/>
                </a:lnTo>
                <a:lnTo>
                  <a:pt x="816968" y="941512"/>
                </a:lnTo>
                <a:lnTo>
                  <a:pt x="851987" y="914441"/>
                </a:lnTo>
                <a:lnTo>
                  <a:pt x="884539" y="884539"/>
                </a:lnTo>
                <a:lnTo>
                  <a:pt x="914441" y="851987"/>
                </a:lnTo>
                <a:lnTo>
                  <a:pt x="941512" y="816968"/>
                </a:lnTo>
                <a:lnTo>
                  <a:pt x="965566" y="779667"/>
                </a:lnTo>
                <a:lnTo>
                  <a:pt x="986423" y="740265"/>
                </a:lnTo>
                <a:lnTo>
                  <a:pt x="1003897" y="698946"/>
                </a:lnTo>
                <a:lnTo>
                  <a:pt x="1017807" y="655893"/>
                </a:lnTo>
                <a:lnTo>
                  <a:pt x="1027970" y="611289"/>
                </a:lnTo>
                <a:lnTo>
                  <a:pt x="1034202" y="565317"/>
                </a:lnTo>
                <a:lnTo>
                  <a:pt x="1036320" y="518160"/>
                </a:lnTo>
                <a:lnTo>
                  <a:pt x="1034202" y="471002"/>
                </a:lnTo>
                <a:lnTo>
                  <a:pt x="1027970" y="425030"/>
                </a:lnTo>
                <a:lnTo>
                  <a:pt x="1017807" y="380426"/>
                </a:lnTo>
                <a:lnTo>
                  <a:pt x="1003897" y="337373"/>
                </a:lnTo>
                <a:lnTo>
                  <a:pt x="986423" y="296054"/>
                </a:lnTo>
                <a:lnTo>
                  <a:pt x="965566" y="256652"/>
                </a:lnTo>
                <a:lnTo>
                  <a:pt x="941512" y="219351"/>
                </a:lnTo>
                <a:lnTo>
                  <a:pt x="914441" y="184332"/>
                </a:lnTo>
                <a:lnTo>
                  <a:pt x="884539" y="151780"/>
                </a:lnTo>
                <a:lnTo>
                  <a:pt x="851987" y="121878"/>
                </a:lnTo>
                <a:lnTo>
                  <a:pt x="816968" y="94807"/>
                </a:lnTo>
                <a:lnTo>
                  <a:pt x="779667" y="70753"/>
                </a:lnTo>
                <a:lnTo>
                  <a:pt x="740265" y="49896"/>
                </a:lnTo>
                <a:lnTo>
                  <a:pt x="698946" y="32422"/>
                </a:lnTo>
                <a:lnTo>
                  <a:pt x="655893" y="18512"/>
                </a:lnTo>
                <a:lnTo>
                  <a:pt x="611289" y="8349"/>
                </a:lnTo>
                <a:lnTo>
                  <a:pt x="565317" y="2117"/>
                </a:lnTo>
                <a:lnTo>
                  <a:pt x="5181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86013" y="3886961"/>
            <a:ext cx="6902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Зав</a:t>
            </a:r>
            <a:r>
              <a:rPr sz="2100" spc="-6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704580" y="3496436"/>
            <a:ext cx="232410" cy="55244"/>
          </a:xfrm>
          <a:custGeom>
            <a:avLst/>
            <a:gdLst/>
            <a:ahLst/>
            <a:cxnLst/>
            <a:rect l="l" t="t" r="r" b="b"/>
            <a:pathLst>
              <a:path w="232409" h="55245">
                <a:moveTo>
                  <a:pt x="185717" y="27939"/>
                </a:moveTo>
                <a:lnTo>
                  <a:pt x="46481" y="27939"/>
                </a:lnTo>
                <a:lnTo>
                  <a:pt x="46863" y="54737"/>
                </a:lnTo>
                <a:lnTo>
                  <a:pt x="186181" y="52450"/>
                </a:lnTo>
                <a:lnTo>
                  <a:pt x="185717" y="27939"/>
                </a:lnTo>
                <a:close/>
              </a:path>
              <a:path w="232409" h="55245">
                <a:moveTo>
                  <a:pt x="115697" y="0"/>
                </a:moveTo>
                <a:lnTo>
                  <a:pt x="0" y="28575"/>
                </a:lnTo>
                <a:lnTo>
                  <a:pt x="46481" y="27939"/>
                </a:lnTo>
                <a:lnTo>
                  <a:pt x="185717" y="27939"/>
                </a:lnTo>
                <a:lnTo>
                  <a:pt x="185674" y="25653"/>
                </a:lnTo>
                <a:lnTo>
                  <a:pt x="232155" y="24891"/>
                </a:lnTo>
                <a:lnTo>
                  <a:pt x="115697" y="0"/>
                </a:lnTo>
                <a:close/>
              </a:path>
            </a:pathLst>
          </a:custGeom>
          <a:solidFill>
            <a:srgbClr val="B5C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161019" y="2174748"/>
            <a:ext cx="1297305" cy="1297305"/>
          </a:xfrm>
          <a:custGeom>
            <a:avLst/>
            <a:gdLst/>
            <a:ahLst/>
            <a:cxnLst/>
            <a:rect l="l" t="t" r="r" b="b"/>
            <a:pathLst>
              <a:path w="1297304" h="1297304">
                <a:moveTo>
                  <a:pt x="648461" y="0"/>
                </a:moveTo>
                <a:lnTo>
                  <a:pt x="600065" y="1778"/>
                </a:lnTo>
                <a:lnTo>
                  <a:pt x="552636" y="7030"/>
                </a:lnTo>
                <a:lnTo>
                  <a:pt x="506297" y="15631"/>
                </a:lnTo>
                <a:lnTo>
                  <a:pt x="461176" y="27454"/>
                </a:lnTo>
                <a:lnTo>
                  <a:pt x="417396" y="42375"/>
                </a:lnTo>
                <a:lnTo>
                  <a:pt x="375084" y="60268"/>
                </a:lnTo>
                <a:lnTo>
                  <a:pt x="334366" y="81008"/>
                </a:lnTo>
                <a:lnTo>
                  <a:pt x="295365" y="104470"/>
                </a:lnTo>
                <a:lnTo>
                  <a:pt x="258209" y="130527"/>
                </a:lnTo>
                <a:lnTo>
                  <a:pt x="223021" y="159055"/>
                </a:lnTo>
                <a:lnTo>
                  <a:pt x="189928" y="189928"/>
                </a:lnTo>
                <a:lnTo>
                  <a:pt x="159055" y="223021"/>
                </a:lnTo>
                <a:lnTo>
                  <a:pt x="130527" y="258209"/>
                </a:lnTo>
                <a:lnTo>
                  <a:pt x="104470" y="295365"/>
                </a:lnTo>
                <a:lnTo>
                  <a:pt x="81008" y="334366"/>
                </a:lnTo>
                <a:lnTo>
                  <a:pt x="60268" y="375084"/>
                </a:lnTo>
                <a:lnTo>
                  <a:pt x="42375" y="417396"/>
                </a:lnTo>
                <a:lnTo>
                  <a:pt x="27454" y="461176"/>
                </a:lnTo>
                <a:lnTo>
                  <a:pt x="15631" y="506297"/>
                </a:lnTo>
                <a:lnTo>
                  <a:pt x="7030" y="552636"/>
                </a:lnTo>
                <a:lnTo>
                  <a:pt x="1778" y="600065"/>
                </a:lnTo>
                <a:lnTo>
                  <a:pt x="0" y="648462"/>
                </a:lnTo>
                <a:lnTo>
                  <a:pt x="1778" y="696858"/>
                </a:lnTo>
                <a:lnTo>
                  <a:pt x="7030" y="744287"/>
                </a:lnTo>
                <a:lnTo>
                  <a:pt x="15631" y="790626"/>
                </a:lnTo>
                <a:lnTo>
                  <a:pt x="27454" y="835747"/>
                </a:lnTo>
                <a:lnTo>
                  <a:pt x="42375" y="879527"/>
                </a:lnTo>
                <a:lnTo>
                  <a:pt x="60268" y="921839"/>
                </a:lnTo>
                <a:lnTo>
                  <a:pt x="81008" y="962557"/>
                </a:lnTo>
                <a:lnTo>
                  <a:pt x="104470" y="1001558"/>
                </a:lnTo>
                <a:lnTo>
                  <a:pt x="130527" y="1038714"/>
                </a:lnTo>
                <a:lnTo>
                  <a:pt x="159055" y="1073902"/>
                </a:lnTo>
                <a:lnTo>
                  <a:pt x="189928" y="1106995"/>
                </a:lnTo>
                <a:lnTo>
                  <a:pt x="223021" y="1137868"/>
                </a:lnTo>
                <a:lnTo>
                  <a:pt x="258209" y="1166396"/>
                </a:lnTo>
                <a:lnTo>
                  <a:pt x="295365" y="1192453"/>
                </a:lnTo>
                <a:lnTo>
                  <a:pt x="334366" y="1215915"/>
                </a:lnTo>
                <a:lnTo>
                  <a:pt x="375084" y="1236655"/>
                </a:lnTo>
                <a:lnTo>
                  <a:pt x="417396" y="1254548"/>
                </a:lnTo>
                <a:lnTo>
                  <a:pt x="461176" y="1269469"/>
                </a:lnTo>
                <a:lnTo>
                  <a:pt x="506297" y="1281292"/>
                </a:lnTo>
                <a:lnTo>
                  <a:pt x="552636" y="1289893"/>
                </a:lnTo>
                <a:lnTo>
                  <a:pt x="600065" y="1295145"/>
                </a:lnTo>
                <a:lnTo>
                  <a:pt x="648461" y="1296924"/>
                </a:lnTo>
                <a:lnTo>
                  <a:pt x="696858" y="1295145"/>
                </a:lnTo>
                <a:lnTo>
                  <a:pt x="744287" y="1289893"/>
                </a:lnTo>
                <a:lnTo>
                  <a:pt x="790626" y="1281292"/>
                </a:lnTo>
                <a:lnTo>
                  <a:pt x="835747" y="1269469"/>
                </a:lnTo>
                <a:lnTo>
                  <a:pt x="879527" y="1254548"/>
                </a:lnTo>
                <a:lnTo>
                  <a:pt x="921839" y="1236655"/>
                </a:lnTo>
                <a:lnTo>
                  <a:pt x="962557" y="1215915"/>
                </a:lnTo>
                <a:lnTo>
                  <a:pt x="1001558" y="1192453"/>
                </a:lnTo>
                <a:lnTo>
                  <a:pt x="1038714" y="1166396"/>
                </a:lnTo>
                <a:lnTo>
                  <a:pt x="1073902" y="1137868"/>
                </a:lnTo>
                <a:lnTo>
                  <a:pt x="1106995" y="1106995"/>
                </a:lnTo>
                <a:lnTo>
                  <a:pt x="1137868" y="1073902"/>
                </a:lnTo>
                <a:lnTo>
                  <a:pt x="1166396" y="1038714"/>
                </a:lnTo>
                <a:lnTo>
                  <a:pt x="1192453" y="1001558"/>
                </a:lnTo>
                <a:lnTo>
                  <a:pt x="1215915" y="962557"/>
                </a:lnTo>
                <a:lnTo>
                  <a:pt x="1236655" y="921839"/>
                </a:lnTo>
                <a:lnTo>
                  <a:pt x="1254548" y="879527"/>
                </a:lnTo>
                <a:lnTo>
                  <a:pt x="1269469" y="835747"/>
                </a:lnTo>
                <a:lnTo>
                  <a:pt x="1281292" y="790626"/>
                </a:lnTo>
                <a:lnTo>
                  <a:pt x="1289893" y="744287"/>
                </a:lnTo>
                <a:lnTo>
                  <a:pt x="1295145" y="696858"/>
                </a:lnTo>
                <a:lnTo>
                  <a:pt x="1296924" y="648462"/>
                </a:lnTo>
                <a:lnTo>
                  <a:pt x="1295145" y="600065"/>
                </a:lnTo>
                <a:lnTo>
                  <a:pt x="1289893" y="552636"/>
                </a:lnTo>
                <a:lnTo>
                  <a:pt x="1281292" y="506297"/>
                </a:lnTo>
                <a:lnTo>
                  <a:pt x="1269469" y="461176"/>
                </a:lnTo>
                <a:lnTo>
                  <a:pt x="1254548" y="417396"/>
                </a:lnTo>
                <a:lnTo>
                  <a:pt x="1236655" y="375084"/>
                </a:lnTo>
                <a:lnTo>
                  <a:pt x="1215915" y="334366"/>
                </a:lnTo>
                <a:lnTo>
                  <a:pt x="1192453" y="295365"/>
                </a:lnTo>
                <a:lnTo>
                  <a:pt x="1166396" y="258209"/>
                </a:lnTo>
                <a:lnTo>
                  <a:pt x="1137868" y="223021"/>
                </a:lnTo>
                <a:lnTo>
                  <a:pt x="1106995" y="189928"/>
                </a:lnTo>
                <a:lnTo>
                  <a:pt x="1073902" y="159055"/>
                </a:lnTo>
                <a:lnTo>
                  <a:pt x="1038714" y="130527"/>
                </a:lnTo>
                <a:lnTo>
                  <a:pt x="1001558" y="104470"/>
                </a:lnTo>
                <a:lnTo>
                  <a:pt x="962557" y="81008"/>
                </a:lnTo>
                <a:lnTo>
                  <a:pt x="921839" y="60268"/>
                </a:lnTo>
                <a:lnTo>
                  <a:pt x="879527" y="42375"/>
                </a:lnTo>
                <a:lnTo>
                  <a:pt x="835747" y="27454"/>
                </a:lnTo>
                <a:lnTo>
                  <a:pt x="790626" y="15631"/>
                </a:lnTo>
                <a:lnTo>
                  <a:pt x="744287" y="7030"/>
                </a:lnTo>
                <a:lnTo>
                  <a:pt x="696858" y="1778"/>
                </a:lnTo>
                <a:lnTo>
                  <a:pt x="648461" y="0"/>
                </a:lnTo>
                <a:close/>
              </a:path>
            </a:pathLst>
          </a:custGeom>
          <a:solidFill>
            <a:srgbClr val="AEAB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251828" y="1948245"/>
            <a:ext cx="3926204" cy="1185545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2400" b="1" spc="-10" dirty="0">
                <a:latin typeface="Calibri"/>
                <a:cs typeface="Calibri"/>
              </a:rPr>
              <a:t>потребительский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кооператив</a:t>
            </a:r>
            <a:endParaRPr sz="2400">
              <a:latin typeface="Calibri"/>
              <a:cs typeface="Calibri"/>
            </a:endParaRPr>
          </a:p>
          <a:p>
            <a:pPr marL="2245360" marR="968375" indent="-78105">
              <a:lnSpc>
                <a:spcPct val="91500"/>
              </a:lnSpc>
              <a:spcBef>
                <a:spcPts val="530"/>
              </a:spcBef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Пот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ебители  молочных  продуктов 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(клиенты)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736838" y="4655058"/>
            <a:ext cx="232028" cy="1198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32647" y="4829555"/>
            <a:ext cx="1296924" cy="12969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429625" y="5211521"/>
            <a:ext cx="905510" cy="502284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1270" algn="ctr">
              <a:lnSpc>
                <a:spcPct val="91900"/>
              </a:lnSpc>
              <a:spcBef>
                <a:spcPts val="210"/>
              </a:spcBef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Поставщики  молока 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(с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вла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ельцы)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678293" y="3965828"/>
            <a:ext cx="448309" cy="232410"/>
          </a:xfrm>
          <a:custGeom>
            <a:avLst/>
            <a:gdLst/>
            <a:ahLst/>
            <a:cxnLst/>
            <a:rect l="l" t="t" r="r" b="b"/>
            <a:pathLst>
              <a:path w="448309" h="232410">
                <a:moveTo>
                  <a:pt x="117093" y="0"/>
                </a:moveTo>
                <a:lnTo>
                  <a:pt x="0" y="115062"/>
                </a:lnTo>
                <a:lnTo>
                  <a:pt x="115061" y="232156"/>
                </a:lnTo>
                <a:lnTo>
                  <a:pt x="115442" y="185674"/>
                </a:lnTo>
                <a:lnTo>
                  <a:pt x="446808" y="185674"/>
                </a:lnTo>
                <a:lnTo>
                  <a:pt x="447928" y="49149"/>
                </a:lnTo>
                <a:lnTo>
                  <a:pt x="116712" y="46355"/>
                </a:lnTo>
                <a:lnTo>
                  <a:pt x="117093" y="0"/>
                </a:lnTo>
                <a:close/>
              </a:path>
              <a:path w="448309" h="232410">
                <a:moveTo>
                  <a:pt x="446808" y="185674"/>
                </a:moveTo>
                <a:lnTo>
                  <a:pt x="115442" y="185674"/>
                </a:lnTo>
                <a:lnTo>
                  <a:pt x="446785" y="188468"/>
                </a:lnTo>
                <a:lnTo>
                  <a:pt x="446808" y="185674"/>
                </a:lnTo>
                <a:close/>
              </a:path>
            </a:pathLst>
          </a:custGeom>
          <a:solidFill>
            <a:srgbClr val="B5C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70676" y="3425952"/>
            <a:ext cx="1297305" cy="1295400"/>
          </a:xfrm>
          <a:custGeom>
            <a:avLst/>
            <a:gdLst/>
            <a:ahLst/>
            <a:cxnLst/>
            <a:rect l="l" t="t" r="r" b="b"/>
            <a:pathLst>
              <a:path w="1297304" h="1295400">
                <a:moveTo>
                  <a:pt x="648462" y="0"/>
                </a:moveTo>
                <a:lnTo>
                  <a:pt x="600065" y="1776"/>
                </a:lnTo>
                <a:lnTo>
                  <a:pt x="552636" y="7021"/>
                </a:lnTo>
                <a:lnTo>
                  <a:pt x="506297" y="15611"/>
                </a:lnTo>
                <a:lnTo>
                  <a:pt x="461176" y="27419"/>
                </a:lnTo>
                <a:lnTo>
                  <a:pt x="417396" y="42321"/>
                </a:lnTo>
                <a:lnTo>
                  <a:pt x="375084" y="60191"/>
                </a:lnTo>
                <a:lnTo>
                  <a:pt x="334366" y="80905"/>
                </a:lnTo>
                <a:lnTo>
                  <a:pt x="295365" y="104337"/>
                </a:lnTo>
                <a:lnTo>
                  <a:pt x="258209" y="130362"/>
                </a:lnTo>
                <a:lnTo>
                  <a:pt x="223021" y="158854"/>
                </a:lnTo>
                <a:lnTo>
                  <a:pt x="189928" y="189690"/>
                </a:lnTo>
                <a:lnTo>
                  <a:pt x="159055" y="222743"/>
                </a:lnTo>
                <a:lnTo>
                  <a:pt x="130527" y="257888"/>
                </a:lnTo>
                <a:lnTo>
                  <a:pt x="104470" y="295001"/>
                </a:lnTo>
                <a:lnTo>
                  <a:pt x="81008" y="333955"/>
                </a:lnTo>
                <a:lnTo>
                  <a:pt x="60268" y="374626"/>
                </a:lnTo>
                <a:lnTo>
                  <a:pt x="42375" y="416889"/>
                </a:lnTo>
                <a:lnTo>
                  <a:pt x="27454" y="460619"/>
                </a:lnTo>
                <a:lnTo>
                  <a:pt x="15631" y="505690"/>
                </a:lnTo>
                <a:lnTo>
                  <a:pt x="7030" y="551977"/>
                </a:lnTo>
                <a:lnTo>
                  <a:pt x="1778" y="599355"/>
                </a:lnTo>
                <a:lnTo>
                  <a:pt x="0" y="647700"/>
                </a:lnTo>
                <a:lnTo>
                  <a:pt x="1778" y="696044"/>
                </a:lnTo>
                <a:lnTo>
                  <a:pt x="7030" y="743422"/>
                </a:lnTo>
                <a:lnTo>
                  <a:pt x="15631" y="789709"/>
                </a:lnTo>
                <a:lnTo>
                  <a:pt x="27454" y="834780"/>
                </a:lnTo>
                <a:lnTo>
                  <a:pt x="42375" y="878510"/>
                </a:lnTo>
                <a:lnTo>
                  <a:pt x="60268" y="920773"/>
                </a:lnTo>
                <a:lnTo>
                  <a:pt x="81008" y="961444"/>
                </a:lnTo>
                <a:lnTo>
                  <a:pt x="104470" y="1000398"/>
                </a:lnTo>
                <a:lnTo>
                  <a:pt x="130527" y="1037511"/>
                </a:lnTo>
                <a:lnTo>
                  <a:pt x="159055" y="1072656"/>
                </a:lnTo>
                <a:lnTo>
                  <a:pt x="189928" y="1105709"/>
                </a:lnTo>
                <a:lnTo>
                  <a:pt x="223021" y="1136545"/>
                </a:lnTo>
                <a:lnTo>
                  <a:pt x="258209" y="1165037"/>
                </a:lnTo>
                <a:lnTo>
                  <a:pt x="295365" y="1191062"/>
                </a:lnTo>
                <a:lnTo>
                  <a:pt x="334366" y="1214494"/>
                </a:lnTo>
                <a:lnTo>
                  <a:pt x="375084" y="1235208"/>
                </a:lnTo>
                <a:lnTo>
                  <a:pt x="417396" y="1253078"/>
                </a:lnTo>
                <a:lnTo>
                  <a:pt x="461176" y="1267980"/>
                </a:lnTo>
                <a:lnTo>
                  <a:pt x="506297" y="1279788"/>
                </a:lnTo>
                <a:lnTo>
                  <a:pt x="552636" y="1288378"/>
                </a:lnTo>
                <a:lnTo>
                  <a:pt x="600065" y="1293623"/>
                </a:lnTo>
                <a:lnTo>
                  <a:pt x="648462" y="1295400"/>
                </a:lnTo>
                <a:lnTo>
                  <a:pt x="696858" y="1293623"/>
                </a:lnTo>
                <a:lnTo>
                  <a:pt x="744287" y="1288378"/>
                </a:lnTo>
                <a:lnTo>
                  <a:pt x="790626" y="1279788"/>
                </a:lnTo>
                <a:lnTo>
                  <a:pt x="835747" y="1267980"/>
                </a:lnTo>
                <a:lnTo>
                  <a:pt x="879527" y="1253078"/>
                </a:lnTo>
                <a:lnTo>
                  <a:pt x="921839" y="1235208"/>
                </a:lnTo>
                <a:lnTo>
                  <a:pt x="962557" y="1214494"/>
                </a:lnTo>
                <a:lnTo>
                  <a:pt x="1001558" y="1191062"/>
                </a:lnTo>
                <a:lnTo>
                  <a:pt x="1038714" y="1165037"/>
                </a:lnTo>
                <a:lnTo>
                  <a:pt x="1073902" y="1136545"/>
                </a:lnTo>
                <a:lnTo>
                  <a:pt x="1106995" y="1105709"/>
                </a:lnTo>
                <a:lnTo>
                  <a:pt x="1137868" y="1072656"/>
                </a:lnTo>
                <a:lnTo>
                  <a:pt x="1166396" y="1037511"/>
                </a:lnTo>
                <a:lnTo>
                  <a:pt x="1192453" y="1000398"/>
                </a:lnTo>
                <a:lnTo>
                  <a:pt x="1215915" y="961444"/>
                </a:lnTo>
                <a:lnTo>
                  <a:pt x="1236655" y="920773"/>
                </a:lnTo>
                <a:lnTo>
                  <a:pt x="1254548" y="878510"/>
                </a:lnTo>
                <a:lnTo>
                  <a:pt x="1269469" y="834780"/>
                </a:lnTo>
                <a:lnTo>
                  <a:pt x="1281292" y="789709"/>
                </a:lnTo>
                <a:lnTo>
                  <a:pt x="1289893" y="743422"/>
                </a:lnTo>
                <a:lnTo>
                  <a:pt x="1295145" y="696044"/>
                </a:lnTo>
                <a:lnTo>
                  <a:pt x="1296924" y="647700"/>
                </a:lnTo>
                <a:lnTo>
                  <a:pt x="1295145" y="599355"/>
                </a:lnTo>
                <a:lnTo>
                  <a:pt x="1289893" y="551977"/>
                </a:lnTo>
                <a:lnTo>
                  <a:pt x="1281292" y="505690"/>
                </a:lnTo>
                <a:lnTo>
                  <a:pt x="1269469" y="460619"/>
                </a:lnTo>
                <a:lnTo>
                  <a:pt x="1254548" y="416889"/>
                </a:lnTo>
                <a:lnTo>
                  <a:pt x="1236655" y="374626"/>
                </a:lnTo>
                <a:lnTo>
                  <a:pt x="1215915" y="333955"/>
                </a:lnTo>
                <a:lnTo>
                  <a:pt x="1192453" y="295001"/>
                </a:lnTo>
                <a:lnTo>
                  <a:pt x="1166396" y="257888"/>
                </a:lnTo>
                <a:lnTo>
                  <a:pt x="1137868" y="222743"/>
                </a:lnTo>
                <a:lnTo>
                  <a:pt x="1106995" y="189690"/>
                </a:lnTo>
                <a:lnTo>
                  <a:pt x="1073902" y="158854"/>
                </a:lnTo>
                <a:lnTo>
                  <a:pt x="1038714" y="130362"/>
                </a:lnTo>
                <a:lnTo>
                  <a:pt x="1001558" y="104337"/>
                </a:lnTo>
                <a:lnTo>
                  <a:pt x="962557" y="80905"/>
                </a:lnTo>
                <a:lnTo>
                  <a:pt x="921839" y="60191"/>
                </a:lnTo>
                <a:lnTo>
                  <a:pt x="879527" y="42321"/>
                </a:lnTo>
                <a:lnTo>
                  <a:pt x="835747" y="27419"/>
                </a:lnTo>
                <a:lnTo>
                  <a:pt x="790626" y="15611"/>
                </a:lnTo>
                <a:lnTo>
                  <a:pt x="744287" y="7021"/>
                </a:lnTo>
                <a:lnTo>
                  <a:pt x="696858" y="1776"/>
                </a:lnTo>
                <a:lnTo>
                  <a:pt x="64846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488048" y="3883914"/>
            <a:ext cx="661670" cy="34798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indent="40640">
              <a:lnSpc>
                <a:spcPts val="1210"/>
              </a:lnSpc>
              <a:spcBef>
                <a:spcPts val="235"/>
              </a:spcBef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Наёмные 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аботники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122420" y="3572255"/>
            <a:ext cx="1036319" cy="1036319"/>
          </a:xfrm>
          <a:custGeom>
            <a:avLst/>
            <a:gdLst/>
            <a:ahLst/>
            <a:cxnLst/>
            <a:rect l="l" t="t" r="r" b="b"/>
            <a:pathLst>
              <a:path w="1036320" h="1036320">
                <a:moveTo>
                  <a:pt x="518159" y="0"/>
                </a:moveTo>
                <a:lnTo>
                  <a:pt x="471002" y="2117"/>
                </a:lnTo>
                <a:lnTo>
                  <a:pt x="425030" y="8349"/>
                </a:lnTo>
                <a:lnTo>
                  <a:pt x="380426" y="18512"/>
                </a:lnTo>
                <a:lnTo>
                  <a:pt x="337373" y="32422"/>
                </a:lnTo>
                <a:lnTo>
                  <a:pt x="296054" y="49896"/>
                </a:lnTo>
                <a:lnTo>
                  <a:pt x="256652" y="70753"/>
                </a:lnTo>
                <a:lnTo>
                  <a:pt x="219351" y="94807"/>
                </a:lnTo>
                <a:lnTo>
                  <a:pt x="184332" y="121878"/>
                </a:lnTo>
                <a:lnTo>
                  <a:pt x="151780" y="151780"/>
                </a:lnTo>
                <a:lnTo>
                  <a:pt x="121878" y="184332"/>
                </a:lnTo>
                <a:lnTo>
                  <a:pt x="94807" y="219351"/>
                </a:lnTo>
                <a:lnTo>
                  <a:pt x="70753" y="256652"/>
                </a:lnTo>
                <a:lnTo>
                  <a:pt x="49896" y="296054"/>
                </a:lnTo>
                <a:lnTo>
                  <a:pt x="32422" y="337373"/>
                </a:lnTo>
                <a:lnTo>
                  <a:pt x="18512" y="380426"/>
                </a:lnTo>
                <a:lnTo>
                  <a:pt x="8349" y="425030"/>
                </a:lnTo>
                <a:lnTo>
                  <a:pt x="2117" y="471002"/>
                </a:lnTo>
                <a:lnTo>
                  <a:pt x="0" y="518160"/>
                </a:lnTo>
                <a:lnTo>
                  <a:pt x="2117" y="565317"/>
                </a:lnTo>
                <a:lnTo>
                  <a:pt x="8349" y="611289"/>
                </a:lnTo>
                <a:lnTo>
                  <a:pt x="18512" y="655893"/>
                </a:lnTo>
                <a:lnTo>
                  <a:pt x="32422" y="698946"/>
                </a:lnTo>
                <a:lnTo>
                  <a:pt x="49896" y="740265"/>
                </a:lnTo>
                <a:lnTo>
                  <a:pt x="70753" y="779667"/>
                </a:lnTo>
                <a:lnTo>
                  <a:pt x="94807" y="816968"/>
                </a:lnTo>
                <a:lnTo>
                  <a:pt x="121878" y="851987"/>
                </a:lnTo>
                <a:lnTo>
                  <a:pt x="151780" y="884539"/>
                </a:lnTo>
                <a:lnTo>
                  <a:pt x="184332" y="914441"/>
                </a:lnTo>
                <a:lnTo>
                  <a:pt x="219351" y="941512"/>
                </a:lnTo>
                <a:lnTo>
                  <a:pt x="256652" y="965566"/>
                </a:lnTo>
                <a:lnTo>
                  <a:pt x="296054" y="986423"/>
                </a:lnTo>
                <a:lnTo>
                  <a:pt x="337373" y="1003897"/>
                </a:lnTo>
                <a:lnTo>
                  <a:pt x="380426" y="1017807"/>
                </a:lnTo>
                <a:lnTo>
                  <a:pt x="425030" y="1027970"/>
                </a:lnTo>
                <a:lnTo>
                  <a:pt x="471002" y="1034202"/>
                </a:lnTo>
                <a:lnTo>
                  <a:pt x="518159" y="1036320"/>
                </a:lnTo>
                <a:lnTo>
                  <a:pt x="565317" y="1034202"/>
                </a:lnTo>
                <a:lnTo>
                  <a:pt x="611289" y="1027970"/>
                </a:lnTo>
                <a:lnTo>
                  <a:pt x="655893" y="1017807"/>
                </a:lnTo>
                <a:lnTo>
                  <a:pt x="698946" y="1003897"/>
                </a:lnTo>
                <a:lnTo>
                  <a:pt x="740265" y="986423"/>
                </a:lnTo>
                <a:lnTo>
                  <a:pt x="779667" y="965566"/>
                </a:lnTo>
                <a:lnTo>
                  <a:pt x="816968" y="941512"/>
                </a:lnTo>
                <a:lnTo>
                  <a:pt x="851987" y="914441"/>
                </a:lnTo>
                <a:lnTo>
                  <a:pt x="884539" y="884539"/>
                </a:lnTo>
                <a:lnTo>
                  <a:pt x="914441" y="851987"/>
                </a:lnTo>
                <a:lnTo>
                  <a:pt x="941512" y="816968"/>
                </a:lnTo>
                <a:lnTo>
                  <a:pt x="965566" y="779667"/>
                </a:lnTo>
                <a:lnTo>
                  <a:pt x="986423" y="740265"/>
                </a:lnTo>
                <a:lnTo>
                  <a:pt x="1003897" y="698946"/>
                </a:lnTo>
                <a:lnTo>
                  <a:pt x="1017807" y="655893"/>
                </a:lnTo>
                <a:lnTo>
                  <a:pt x="1027970" y="611289"/>
                </a:lnTo>
                <a:lnTo>
                  <a:pt x="1034202" y="565317"/>
                </a:lnTo>
                <a:lnTo>
                  <a:pt x="1036319" y="518160"/>
                </a:lnTo>
                <a:lnTo>
                  <a:pt x="1034202" y="471002"/>
                </a:lnTo>
                <a:lnTo>
                  <a:pt x="1027970" y="425030"/>
                </a:lnTo>
                <a:lnTo>
                  <a:pt x="1017807" y="380426"/>
                </a:lnTo>
                <a:lnTo>
                  <a:pt x="1003897" y="337373"/>
                </a:lnTo>
                <a:lnTo>
                  <a:pt x="986423" y="296054"/>
                </a:lnTo>
                <a:lnTo>
                  <a:pt x="965566" y="256652"/>
                </a:lnTo>
                <a:lnTo>
                  <a:pt x="941512" y="219351"/>
                </a:lnTo>
                <a:lnTo>
                  <a:pt x="914441" y="184332"/>
                </a:lnTo>
                <a:lnTo>
                  <a:pt x="884539" y="151780"/>
                </a:lnTo>
                <a:lnTo>
                  <a:pt x="851987" y="121878"/>
                </a:lnTo>
                <a:lnTo>
                  <a:pt x="816968" y="94807"/>
                </a:lnTo>
                <a:lnTo>
                  <a:pt x="779667" y="70753"/>
                </a:lnTo>
                <a:lnTo>
                  <a:pt x="740265" y="49896"/>
                </a:lnTo>
                <a:lnTo>
                  <a:pt x="698946" y="32422"/>
                </a:lnTo>
                <a:lnTo>
                  <a:pt x="655893" y="18512"/>
                </a:lnTo>
                <a:lnTo>
                  <a:pt x="611289" y="8349"/>
                </a:lnTo>
                <a:lnTo>
                  <a:pt x="565317" y="2117"/>
                </a:lnTo>
                <a:lnTo>
                  <a:pt x="5181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296283" y="3886961"/>
            <a:ext cx="6902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Зав</a:t>
            </a:r>
            <a:r>
              <a:rPr sz="2100" spc="-6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14215" y="3496436"/>
            <a:ext cx="235585" cy="55244"/>
          </a:xfrm>
          <a:custGeom>
            <a:avLst/>
            <a:gdLst/>
            <a:ahLst/>
            <a:cxnLst/>
            <a:rect l="l" t="t" r="r" b="b"/>
            <a:pathLst>
              <a:path w="235585" h="55245">
                <a:moveTo>
                  <a:pt x="188119" y="27939"/>
                </a:moveTo>
                <a:lnTo>
                  <a:pt x="46989" y="27939"/>
                </a:lnTo>
                <a:lnTo>
                  <a:pt x="47371" y="54737"/>
                </a:lnTo>
                <a:lnTo>
                  <a:pt x="188468" y="52450"/>
                </a:lnTo>
                <a:lnTo>
                  <a:pt x="188119" y="27939"/>
                </a:lnTo>
                <a:close/>
              </a:path>
              <a:path w="235585" h="55245">
                <a:moveTo>
                  <a:pt x="117094" y="0"/>
                </a:moveTo>
                <a:lnTo>
                  <a:pt x="0" y="28701"/>
                </a:lnTo>
                <a:lnTo>
                  <a:pt x="46989" y="27939"/>
                </a:lnTo>
                <a:lnTo>
                  <a:pt x="188119" y="27939"/>
                </a:lnTo>
                <a:lnTo>
                  <a:pt x="188087" y="25653"/>
                </a:lnTo>
                <a:lnTo>
                  <a:pt x="235076" y="24891"/>
                </a:lnTo>
                <a:lnTo>
                  <a:pt x="117094" y="0"/>
                </a:lnTo>
                <a:close/>
              </a:path>
            </a:pathLst>
          </a:custGeom>
          <a:solidFill>
            <a:srgbClr val="B5C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71544" y="2174748"/>
            <a:ext cx="1296923" cy="12969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18768" y="1948245"/>
            <a:ext cx="4154804" cy="1186180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2400" b="1" spc="-10" dirty="0">
                <a:latin typeface="Calibri"/>
                <a:cs typeface="Calibri"/>
              </a:rPr>
              <a:t>Потребительское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общество</a:t>
            </a:r>
            <a:endParaRPr sz="2400">
              <a:latin typeface="Calibri"/>
              <a:cs typeface="Calibri"/>
            </a:endParaRPr>
          </a:p>
          <a:p>
            <a:pPr marL="3388360" marR="53340" indent="-78105">
              <a:lnSpc>
                <a:spcPts val="1210"/>
              </a:lnSpc>
              <a:spcBef>
                <a:spcPts val="550"/>
              </a:spcBef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Пот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ебители  молочных  продуктов</a:t>
            </a:r>
            <a:endParaRPr sz="1100">
              <a:latin typeface="Calibri"/>
              <a:cs typeface="Calibri"/>
            </a:endParaRPr>
          </a:p>
          <a:p>
            <a:pPr marL="3261995">
              <a:lnSpc>
                <a:spcPts val="1185"/>
              </a:lnSpc>
            </a:pP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(с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вла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ельцы)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546472" y="4655058"/>
            <a:ext cx="234823" cy="1197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043171" y="4829555"/>
            <a:ext cx="1297305" cy="1297305"/>
          </a:xfrm>
          <a:custGeom>
            <a:avLst/>
            <a:gdLst/>
            <a:ahLst/>
            <a:cxnLst/>
            <a:rect l="l" t="t" r="r" b="b"/>
            <a:pathLst>
              <a:path w="1297304" h="1297304">
                <a:moveTo>
                  <a:pt x="648462" y="0"/>
                </a:moveTo>
                <a:lnTo>
                  <a:pt x="600065" y="1778"/>
                </a:lnTo>
                <a:lnTo>
                  <a:pt x="552636" y="7030"/>
                </a:lnTo>
                <a:lnTo>
                  <a:pt x="506297" y="15631"/>
                </a:lnTo>
                <a:lnTo>
                  <a:pt x="461176" y="27454"/>
                </a:lnTo>
                <a:lnTo>
                  <a:pt x="417396" y="42375"/>
                </a:lnTo>
                <a:lnTo>
                  <a:pt x="375084" y="60268"/>
                </a:lnTo>
                <a:lnTo>
                  <a:pt x="334366" y="81008"/>
                </a:lnTo>
                <a:lnTo>
                  <a:pt x="295365" y="104470"/>
                </a:lnTo>
                <a:lnTo>
                  <a:pt x="258209" y="130527"/>
                </a:lnTo>
                <a:lnTo>
                  <a:pt x="223021" y="159055"/>
                </a:lnTo>
                <a:lnTo>
                  <a:pt x="189928" y="189928"/>
                </a:lnTo>
                <a:lnTo>
                  <a:pt x="159055" y="223021"/>
                </a:lnTo>
                <a:lnTo>
                  <a:pt x="130527" y="258209"/>
                </a:lnTo>
                <a:lnTo>
                  <a:pt x="104470" y="295365"/>
                </a:lnTo>
                <a:lnTo>
                  <a:pt x="81008" y="334366"/>
                </a:lnTo>
                <a:lnTo>
                  <a:pt x="60268" y="375084"/>
                </a:lnTo>
                <a:lnTo>
                  <a:pt x="42375" y="417396"/>
                </a:lnTo>
                <a:lnTo>
                  <a:pt x="27454" y="461176"/>
                </a:lnTo>
                <a:lnTo>
                  <a:pt x="15631" y="506297"/>
                </a:lnTo>
                <a:lnTo>
                  <a:pt x="7030" y="552636"/>
                </a:lnTo>
                <a:lnTo>
                  <a:pt x="1778" y="600065"/>
                </a:lnTo>
                <a:lnTo>
                  <a:pt x="0" y="648462"/>
                </a:lnTo>
                <a:lnTo>
                  <a:pt x="1778" y="696858"/>
                </a:lnTo>
                <a:lnTo>
                  <a:pt x="7030" y="744287"/>
                </a:lnTo>
                <a:lnTo>
                  <a:pt x="15631" y="790626"/>
                </a:lnTo>
                <a:lnTo>
                  <a:pt x="27454" y="835747"/>
                </a:lnTo>
                <a:lnTo>
                  <a:pt x="42375" y="879527"/>
                </a:lnTo>
                <a:lnTo>
                  <a:pt x="60268" y="921839"/>
                </a:lnTo>
                <a:lnTo>
                  <a:pt x="81008" y="962557"/>
                </a:lnTo>
                <a:lnTo>
                  <a:pt x="104470" y="1001558"/>
                </a:lnTo>
                <a:lnTo>
                  <a:pt x="130527" y="1038714"/>
                </a:lnTo>
                <a:lnTo>
                  <a:pt x="159055" y="1073902"/>
                </a:lnTo>
                <a:lnTo>
                  <a:pt x="189928" y="1106995"/>
                </a:lnTo>
                <a:lnTo>
                  <a:pt x="223021" y="1137868"/>
                </a:lnTo>
                <a:lnTo>
                  <a:pt x="258209" y="1166396"/>
                </a:lnTo>
                <a:lnTo>
                  <a:pt x="295365" y="1192453"/>
                </a:lnTo>
                <a:lnTo>
                  <a:pt x="334366" y="1215915"/>
                </a:lnTo>
                <a:lnTo>
                  <a:pt x="375084" y="1236655"/>
                </a:lnTo>
                <a:lnTo>
                  <a:pt x="417396" y="1254548"/>
                </a:lnTo>
                <a:lnTo>
                  <a:pt x="461176" y="1269469"/>
                </a:lnTo>
                <a:lnTo>
                  <a:pt x="506297" y="1281292"/>
                </a:lnTo>
                <a:lnTo>
                  <a:pt x="552636" y="1289893"/>
                </a:lnTo>
                <a:lnTo>
                  <a:pt x="600065" y="1295145"/>
                </a:lnTo>
                <a:lnTo>
                  <a:pt x="648462" y="1296924"/>
                </a:lnTo>
                <a:lnTo>
                  <a:pt x="696858" y="1295145"/>
                </a:lnTo>
                <a:lnTo>
                  <a:pt x="744287" y="1289893"/>
                </a:lnTo>
                <a:lnTo>
                  <a:pt x="790626" y="1281292"/>
                </a:lnTo>
                <a:lnTo>
                  <a:pt x="835747" y="1269469"/>
                </a:lnTo>
                <a:lnTo>
                  <a:pt x="879527" y="1254548"/>
                </a:lnTo>
                <a:lnTo>
                  <a:pt x="921839" y="1236655"/>
                </a:lnTo>
                <a:lnTo>
                  <a:pt x="962557" y="1215915"/>
                </a:lnTo>
                <a:lnTo>
                  <a:pt x="1001558" y="1192453"/>
                </a:lnTo>
                <a:lnTo>
                  <a:pt x="1038714" y="1166396"/>
                </a:lnTo>
                <a:lnTo>
                  <a:pt x="1073902" y="1137868"/>
                </a:lnTo>
                <a:lnTo>
                  <a:pt x="1106995" y="1106995"/>
                </a:lnTo>
                <a:lnTo>
                  <a:pt x="1137868" y="1073902"/>
                </a:lnTo>
                <a:lnTo>
                  <a:pt x="1166396" y="1038714"/>
                </a:lnTo>
                <a:lnTo>
                  <a:pt x="1192453" y="1001558"/>
                </a:lnTo>
                <a:lnTo>
                  <a:pt x="1215915" y="962557"/>
                </a:lnTo>
                <a:lnTo>
                  <a:pt x="1236655" y="921839"/>
                </a:lnTo>
                <a:lnTo>
                  <a:pt x="1254548" y="879527"/>
                </a:lnTo>
                <a:lnTo>
                  <a:pt x="1269469" y="835747"/>
                </a:lnTo>
                <a:lnTo>
                  <a:pt x="1281292" y="790626"/>
                </a:lnTo>
                <a:lnTo>
                  <a:pt x="1289893" y="744287"/>
                </a:lnTo>
                <a:lnTo>
                  <a:pt x="1295145" y="696858"/>
                </a:lnTo>
                <a:lnTo>
                  <a:pt x="1296924" y="648462"/>
                </a:lnTo>
                <a:lnTo>
                  <a:pt x="1295145" y="600065"/>
                </a:lnTo>
                <a:lnTo>
                  <a:pt x="1289893" y="552636"/>
                </a:lnTo>
                <a:lnTo>
                  <a:pt x="1281292" y="506297"/>
                </a:lnTo>
                <a:lnTo>
                  <a:pt x="1269469" y="461176"/>
                </a:lnTo>
                <a:lnTo>
                  <a:pt x="1254548" y="417396"/>
                </a:lnTo>
                <a:lnTo>
                  <a:pt x="1236655" y="375084"/>
                </a:lnTo>
                <a:lnTo>
                  <a:pt x="1215915" y="334366"/>
                </a:lnTo>
                <a:lnTo>
                  <a:pt x="1192453" y="295365"/>
                </a:lnTo>
                <a:lnTo>
                  <a:pt x="1166396" y="258209"/>
                </a:lnTo>
                <a:lnTo>
                  <a:pt x="1137868" y="223021"/>
                </a:lnTo>
                <a:lnTo>
                  <a:pt x="1106995" y="189928"/>
                </a:lnTo>
                <a:lnTo>
                  <a:pt x="1073902" y="159055"/>
                </a:lnTo>
                <a:lnTo>
                  <a:pt x="1038714" y="130527"/>
                </a:lnTo>
                <a:lnTo>
                  <a:pt x="1001558" y="104470"/>
                </a:lnTo>
                <a:lnTo>
                  <a:pt x="962557" y="81008"/>
                </a:lnTo>
                <a:lnTo>
                  <a:pt x="921839" y="60268"/>
                </a:lnTo>
                <a:lnTo>
                  <a:pt x="879527" y="42375"/>
                </a:lnTo>
                <a:lnTo>
                  <a:pt x="835747" y="27454"/>
                </a:lnTo>
                <a:lnTo>
                  <a:pt x="790626" y="15631"/>
                </a:lnTo>
                <a:lnTo>
                  <a:pt x="744287" y="7030"/>
                </a:lnTo>
                <a:lnTo>
                  <a:pt x="696858" y="1778"/>
                </a:lnTo>
                <a:lnTo>
                  <a:pt x="64846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313046" y="5211826"/>
            <a:ext cx="758190" cy="50165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ctr">
              <a:lnSpc>
                <a:spcPts val="1210"/>
              </a:lnSpc>
              <a:spcBef>
                <a:spcPts val="235"/>
              </a:spcBef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Поставщики  молока</a:t>
            </a:r>
            <a:r>
              <a:rPr sz="11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ts val="1190"/>
              </a:lnSpc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клиенты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490214" y="3964304"/>
            <a:ext cx="447675" cy="235585"/>
          </a:xfrm>
          <a:custGeom>
            <a:avLst/>
            <a:gdLst/>
            <a:ahLst/>
            <a:cxnLst/>
            <a:rect l="l" t="t" r="r" b="b"/>
            <a:pathLst>
              <a:path w="447675" h="235585">
                <a:moveTo>
                  <a:pt x="118490" y="0"/>
                </a:moveTo>
                <a:lnTo>
                  <a:pt x="0" y="116586"/>
                </a:lnTo>
                <a:lnTo>
                  <a:pt x="116459" y="235077"/>
                </a:lnTo>
                <a:lnTo>
                  <a:pt x="116839" y="188087"/>
                </a:lnTo>
                <a:lnTo>
                  <a:pt x="446049" y="188087"/>
                </a:lnTo>
                <a:lnTo>
                  <a:pt x="447294" y="49911"/>
                </a:lnTo>
                <a:lnTo>
                  <a:pt x="118110" y="47117"/>
                </a:lnTo>
                <a:lnTo>
                  <a:pt x="118490" y="0"/>
                </a:lnTo>
                <a:close/>
              </a:path>
              <a:path w="447675" h="235585">
                <a:moveTo>
                  <a:pt x="446049" y="188087"/>
                </a:moveTo>
                <a:lnTo>
                  <a:pt x="116839" y="188087"/>
                </a:lnTo>
                <a:lnTo>
                  <a:pt x="446024" y="190881"/>
                </a:lnTo>
                <a:lnTo>
                  <a:pt x="446049" y="188087"/>
                </a:lnTo>
                <a:close/>
              </a:path>
            </a:pathLst>
          </a:custGeom>
          <a:solidFill>
            <a:srgbClr val="B5C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82723" y="3425952"/>
            <a:ext cx="1297305" cy="1295400"/>
          </a:xfrm>
          <a:custGeom>
            <a:avLst/>
            <a:gdLst/>
            <a:ahLst/>
            <a:cxnLst/>
            <a:rect l="l" t="t" r="r" b="b"/>
            <a:pathLst>
              <a:path w="1297304" h="1295400">
                <a:moveTo>
                  <a:pt x="648462" y="0"/>
                </a:moveTo>
                <a:lnTo>
                  <a:pt x="600065" y="1776"/>
                </a:lnTo>
                <a:lnTo>
                  <a:pt x="552636" y="7021"/>
                </a:lnTo>
                <a:lnTo>
                  <a:pt x="506297" y="15611"/>
                </a:lnTo>
                <a:lnTo>
                  <a:pt x="461176" y="27419"/>
                </a:lnTo>
                <a:lnTo>
                  <a:pt x="417396" y="42321"/>
                </a:lnTo>
                <a:lnTo>
                  <a:pt x="375084" y="60191"/>
                </a:lnTo>
                <a:lnTo>
                  <a:pt x="334366" y="80905"/>
                </a:lnTo>
                <a:lnTo>
                  <a:pt x="295365" y="104337"/>
                </a:lnTo>
                <a:lnTo>
                  <a:pt x="258209" y="130362"/>
                </a:lnTo>
                <a:lnTo>
                  <a:pt x="223021" y="158854"/>
                </a:lnTo>
                <a:lnTo>
                  <a:pt x="189928" y="189690"/>
                </a:lnTo>
                <a:lnTo>
                  <a:pt x="159055" y="222743"/>
                </a:lnTo>
                <a:lnTo>
                  <a:pt x="130527" y="257888"/>
                </a:lnTo>
                <a:lnTo>
                  <a:pt x="104470" y="295001"/>
                </a:lnTo>
                <a:lnTo>
                  <a:pt x="81008" y="333955"/>
                </a:lnTo>
                <a:lnTo>
                  <a:pt x="60268" y="374626"/>
                </a:lnTo>
                <a:lnTo>
                  <a:pt x="42375" y="416889"/>
                </a:lnTo>
                <a:lnTo>
                  <a:pt x="27454" y="460619"/>
                </a:lnTo>
                <a:lnTo>
                  <a:pt x="15631" y="505690"/>
                </a:lnTo>
                <a:lnTo>
                  <a:pt x="7030" y="551977"/>
                </a:lnTo>
                <a:lnTo>
                  <a:pt x="1778" y="599355"/>
                </a:lnTo>
                <a:lnTo>
                  <a:pt x="0" y="647700"/>
                </a:lnTo>
                <a:lnTo>
                  <a:pt x="1778" y="696044"/>
                </a:lnTo>
                <a:lnTo>
                  <a:pt x="7030" y="743422"/>
                </a:lnTo>
                <a:lnTo>
                  <a:pt x="15631" y="789709"/>
                </a:lnTo>
                <a:lnTo>
                  <a:pt x="27454" y="834780"/>
                </a:lnTo>
                <a:lnTo>
                  <a:pt x="42375" y="878510"/>
                </a:lnTo>
                <a:lnTo>
                  <a:pt x="60268" y="920773"/>
                </a:lnTo>
                <a:lnTo>
                  <a:pt x="81008" y="961444"/>
                </a:lnTo>
                <a:lnTo>
                  <a:pt x="104470" y="1000398"/>
                </a:lnTo>
                <a:lnTo>
                  <a:pt x="130527" y="1037511"/>
                </a:lnTo>
                <a:lnTo>
                  <a:pt x="159055" y="1072656"/>
                </a:lnTo>
                <a:lnTo>
                  <a:pt x="189928" y="1105709"/>
                </a:lnTo>
                <a:lnTo>
                  <a:pt x="223021" y="1136545"/>
                </a:lnTo>
                <a:lnTo>
                  <a:pt x="258209" y="1165037"/>
                </a:lnTo>
                <a:lnTo>
                  <a:pt x="295365" y="1191062"/>
                </a:lnTo>
                <a:lnTo>
                  <a:pt x="334366" y="1214494"/>
                </a:lnTo>
                <a:lnTo>
                  <a:pt x="375084" y="1235208"/>
                </a:lnTo>
                <a:lnTo>
                  <a:pt x="417396" y="1253078"/>
                </a:lnTo>
                <a:lnTo>
                  <a:pt x="461176" y="1267980"/>
                </a:lnTo>
                <a:lnTo>
                  <a:pt x="506297" y="1279788"/>
                </a:lnTo>
                <a:lnTo>
                  <a:pt x="552636" y="1288378"/>
                </a:lnTo>
                <a:lnTo>
                  <a:pt x="600065" y="1293623"/>
                </a:lnTo>
                <a:lnTo>
                  <a:pt x="648462" y="1295400"/>
                </a:lnTo>
                <a:lnTo>
                  <a:pt x="696858" y="1293623"/>
                </a:lnTo>
                <a:lnTo>
                  <a:pt x="744287" y="1288378"/>
                </a:lnTo>
                <a:lnTo>
                  <a:pt x="790626" y="1279788"/>
                </a:lnTo>
                <a:lnTo>
                  <a:pt x="835747" y="1267980"/>
                </a:lnTo>
                <a:lnTo>
                  <a:pt x="879527" y="1253078"/>
                </a:lnTo>
                <a:lnTo>
                  <a:pt x="921839" y="1235208"/>
                </a:lnTo>
                <a:lnTo>
                  <a:pt x="962557" y="1214494"/>
                </a:lnTo>
                <a:lnTo>
                  <a:pt x="1001558" y="1191062"/>
                </a:lnTo>
                <a:lnTo>
                  <a:pt x="1038714" y="1165037"/>
                </a:lnTo>
                <a:lnTo>
                  <a:pt x="1073902" y="1136545"/>
                </a:lnTo>
                <a:lnTo>
                  <a:pt x="1106995" y="1105709"/>
                </a:lnTo>
                <a:lnTo>
                  <a:pt x="1137868" y="1072656"/>
                </a:lnTo>
                <a:lnTo>
                  <a:pt x="1166396" y="1037511"/>
                </a:lnTo>
                <a:lnTo>
                  <a:pt x="1192453" y="1000398"/>
                </a:lnTo>
                <a:lnTo>
                  <a:pt x="1215915" y="961444"/>
                </a:lnTo>
                <a:lnTo>
                  <a:pt x="1236655" y="920773"/>
                </a:lnTo>
                <a:lnTo>
                  <a:pt x="1254548" y="878510"/>
                </a:lnTo>
                <a:lnTo>
                  <a:pt x="1269469" y="834780"/>
                </a:lnTo>
                <a:lnTo>
                  <a:pt x="1281292" y="789709"/>
                </a:lnTo>
                <a:lnTo>
                  <a:pt x="1289893" y="743422"/>
                </a:lnTo>
                <a:lnTo>
                  <a:pt x="1295145" y="696044"/>
                </a:lnTo>
                <a:lnTo>
                  <a:pt x="1296924" y="647700"/>
                </a:lnTo>
                <a:lnTo>
                  <a:pt x="1295145" y="599355"/>
                </a:lnTo>
                <a:lnTo>
                  <a:pt x="1289893" y="551977"/>
                </a:lnTo>
                <a:lnTo>
                  <a:pt x="1281292" y="505690"/>
                </a:lnTo>
                <a:lnTo>
                  <a:pt x="1269469" y="460619"/>
                </a:lnTo>
                <a:lnTo>
                  <a:pt x="1254548" y="416889"/>
                </a:lnTo>
                <a:lnTo>
                  <a:pt x="1236655" y="374626"/>
                </a:lnTo>
                <a:lnTo>
                  <a:pt x="1215915" y="333955"/>
                </a:lnTo>
                <a:lnTo>
                  <a:pt x="1192453" y="295001"/>
                </a:lnTo>
                <a:lnTo>
                  <a:pt x="1166396" y="257888"/>
                </a:lnTo>
                <a:lnTo>
                  <a:pt x="1137868" y="222743"/>
                </a:lnTo>
                <a:lnTo>
                  <a:pt x="1106995" y="189690"/>
                </a:lnTo>
                <a:lnTo>
                  <a:pt x="1073902" y="158854"/>
                </a:lnTo>
                <a:lnTo>
                  <a:pt x="1038714" y="130362"/>
                </a:lnTo>
                <a:lnTo>
                  <a:pt x="1001558" y="104337"/>
                </a:lnTo>
                <a:lnTo>
                  <a:pt x="962557" y="80905"/>
                </a:lnTo>
                <a:lnTo>
                  <a:pt x="921839" y="60191"/>
                </a:lnTo>
                <a:lnTo>
                  <a:pt x="879527" y="42321"/>
                </a:lnTo>
                <a:lnTo>
                  <a:pt x="835747" y="27419"/>
                </a:lnTo>
                <a:lnTo>
                  <a:pt x="790626" y="15611"/>
                </a:lnTo>
                <a:lnTo>
                  <a:pt x="744287" y="7021"/>
                </a:lnTo>
                <a:lnTo>
                  <a:pt x="696858" y="1776"/>
                </a:lnTo>
                <a:lnTo>
                  <a:pt x="64846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299461" y="3883914"/>
            <a:ext cx="662305" cy="347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340">
              <a:lnSpc>
                <a:spcPts val="1265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Наёмные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65"/>
              </a:lnSpc>
            </a:pP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б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от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ики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7924"/>
            <a:ext cx="10295890" cy="1301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5015"/>
              </a:lnSpc>
              <a:spcBef>
                <a:spcPts val="105"/>
              </a:spcBef>
            </a:pPr>
            <a:r>
              <a:rPr dirty="0"/>
              <a:t>Федеральный </a:t>
            </a:r>
            <a:r>
              <a:rPr spc="-5" dirty="0"/>
              <a:t>закон </a:t>
            </a:r>
            <a:r>
              <a:rPr dirty="0"/>
              <a:t>от 08.12.1995 </a:t>
            </a:r>
            <a:r>
              <a:rPr spc="-5" dirty="0"/>
              <a:t>г. </a:t>
            </a:r>
            <a:r>
              <a:rPr spc="5" dirty="0"/>
              <a:t>№</a:t>
            </a:r>
            <a:r>
              <a:rPr spc="-40" dirty="0"/>
              <a:t> </a:t>
            </a:r>
            <a:r>
              <a:rPr dirty="0"/>
              <a:t>193</a:t>
            </a:r>
          </a:p>
          <a:p>
            <a:pPr marL="12700">
              <a:lnSpc>
                <a:spcPts val="5015"/>
              </a:lnSpc>
            </a:pPr>
            <a:r>
              <a:rPr dirty="0"/>
              <a:t>-ФЗ </a:t>
            </a:r>
            <a:r>
              <a:rPr spc="-5" dirty="0"/>
              <a:t>«О сельскохозяйственной</a:t>
            </a:r>
            <a:r>
              <a:rPr spc="-15" dirty="0"/>
              <a:t> </a:t>
            </a:r>
            <a:r>
              <a:rPr spc="-5" dirty="0"/>
              <a:t>кооперации»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10267950" cy="258445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Понятие </a:t>
            </a:r>
            <a:r>
              <a:rPr sz="2800" spc="-10" dirty="0">
                <a:latin typeface="Calibri"/>
                <a:cs typeface="Calibri"/>
              </a:rPr>
              <a:t>кооператива </a:t>
            </a:r>
            <a:r>
              <a:rPr sz="2800" spc="-15" dirty="0">
                <a:latin typeface="Calibri"/>
                <a:cs typeface="Calibri"/>
              </a:rPr>
              <a:t>как </a:t>
            </a:r>
            <a:r>
              <a:rPr sz="2800" spc="-10" dirty="0">
                <a:latin typeface="Calibri"/>
                <a:cs typeface="Calibri"/>
              </a:rPr>
              <a:t>организации, </a:t>
            </a:r>
            <a:r>
              <a:rPr sz="2800" spc="-5" dirty="0">
                <a:latin typeface="Calibri"/>
                <a:cs typeface="Calibri"/>
              </a:rPr>
              <a:t>созданной для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членов;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Членство, права и обязанности членов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кооператива;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Органы управления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20" dirty="0">
                <a:latin typeface="Calibri"/>
                <a:cs typeface="Calibri"/>
              </a:rPr>
              <a:t>контроля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кооператива;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Формирование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использование имущества </a:t>
            </a:r>
            <a:r>
              <a:rPr sz="2800" spc="-15" dirty="0">
                <a:latin typeface="Calibri"/>
                <a:cs typeface="Calibri"/>
              </a:rPr>
              <a:t>кооператива,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фонды;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Ревизионный </a:t>
            </a:r>
            <a:r>
              <a:rPr sz="2800" spc="-20" dirty="0">
                <a:latin typeface="Calibri"/>
                <a:cs typeface="Calibri"/>
              </a:rPr>
              <a:t>контроль </a:t>
            </a:r>
            <a:r>
              <a:rPr sz="2800" spc="-15" dirty="0">
                <a:latin typeface="Calibri"/>
                <a:cs typeface="Calibri"/>
              </a:rPr>
              <a:t>деятельности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кооператива.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1251" rIns="0" bIns="0" rtlCol="0">
            <a:spAutoFit/>
          </a:bodyPr>
          <a:lstStyle/>
          <a:p>
            <a:pPr marR="5080">
              <a:lnSpc>
                <a:spcPts val="2590"/>
              </a:lnSpc>
              <a:spcBef>
                <a:spcPts val="425"/>
              </a:spcBef>
            </a:pPr>
            <a:r>
              <a:rPr sz="2400" spc="-20" dirty="0">
                <a:solidFill>
                  <a:srgbClr val="44536A"/>
                </a:solidFill>
              </a:rPr>
              <a:t>Разновидности сельскохозяйственных кооперативов, создаваемых </a:t>
            </a:r>
            <a:r>
              <a:rPr sz="2400" dirty="0">
                <a:solidFill>
                  <a:srgbClr val="44536A"/>
                </a:solidFill>
              </a:rPr>
              <a:t>в </a:t>
            </a:r>
            <a:r>
              <a:rPr sz="2400" spc="-15" dirty="0">
                <a:solidFill>
                  <a:srgbClr val="44536A"/>
                </a:solidFill>
              </a:rPr>
              <a:t>России </a:t>
            </a:r>
            <a:r>
              <a:rPr sz="2400" dirty="0">
                <a:solidFill>
                  <a:srgbClr val="44536A"/>
                </a:solidFill>
              </a:rPr>
              <a:t>на  </a:t>
            </a:r>
            <a:r>
              <a:rPr sz="2400" spc="-20" dirty="0">
                <a:solidFill>
                  <a:srgbClr val="44536A"/>
                </a:solidFill>
              </a:rPr>
              <a:t>основании Федерального </a:t>
            </a:r>
            <a:r>
              <a:rPr sz="2400" spc="-15" dirty="0">
                <a:solidFill>
                  <a:srgbClr val="44536A"/>
                </a:solidFill>
              </a:rPr>
              <a:t>закона </a:t>
            </a:r>
            <a:r>
              <a:rPr sz="2400" spc="-5" dirty="0">
                <a:solidFill>
                  <a:srgbClr val="44536A"/>
                </a:solidFill>
              </a:rPr>
              <a:t>«О </a:t>
            </a:r>
            <a:r>
              <a:rPr sz="2400" spc="-20" dirty="0">
                <a:solidFill>
                  <a:srgbClr val="44536A"/>
                </a:solidFill>
              </a:rPr>
              <a:t>сельскохозяйственной</a:t>
            </a:r>
            <a:r>
              <a:rPr sz="2400" spc="-265" dirty="0">
                <a:solidFill>
                  <a:srgbClr val="44536A"/>
                </a:solidFill>
              </a:rPr>
              <a:t> </a:t>
            </a:r>
            <a:r>
              <a:rPr sz="2400" spc="-20" dirty="0">
                <a:solidFill>
                  <a:srgbClr val="44536A"/>
                </a:solidFill>
              </a:rPr>
              <a:t>кооперации»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53967" y="5247894"/>
          <a:ext cx="5029198" cy="4831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7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9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396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6200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1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056888" y="3801617"/>
          <a:ext cx="7042781" cy="4815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7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4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3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52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52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3407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6200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1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4825746" y="2368295"/>
            <a:ext cx="2796540" cy="483234"/>
          </a:xfrm>
          <a:custGeom>
            <a:avLst/>
            <a:gdLst/>
            <a:ahLst/>
            <a:cxnLst/>
            <a:rect l="l" t="t" r="r" b="b"/>
            <a:pathLst>
              <a:path w="2796540" h="483235">
                <a:moveTo>
                  <a:pt x="2796539" y="483107"/>
                </a:moveTo>
                <a:lnTo>
                  <a:pt x="2796539" y="329438"/>
                </a:lnTo>
                <a:lnTo>
                  <a:pt x="28955" y="329438"/>
                </a:lnTo>
                <a:lnTo>
                  <a:pt x="28955" y="0"/>
                </a:lnTo>
                <a:lnTo>
                  <a:pt x="0" y="0"/>
                </a:lnTo>
                <a:lnTo>
                  <a:pt x="0" y="358393"/>
                </a:lnTo>
                <a:lnTo>
                  <a:pt x="2767583" y="358393"/>
                </a:lnTo>
                <a:lnTo>
                  <a:pt x="2767583" y="483107"/>
                </a:lnTo>
                <a:lnTo>
                  <a:pt x="2796539" y="483107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37844" y="3787140"/>
          <a:ext cx="2012950" cy="5105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6200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6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R w="762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2058161" y="2368295"/>
            <a:ext cx="2796540" cy="483234"/>
          </a:xfrm>
          <a:custGeom>
            <a:avLst/>
            <a:gdLst/>
            <a:ahLst/>
            <a:cxnLst/>
            <a:rect l="l" t="t" r="r" b="b"/>
            <a:pathLst>
              <a:path w="2796540" h="483235">
                <a:moveTo>
                  <a:pt x="0" y="483107"/>
                </a:moveTo>
                <a:lnTo>
                  <a:pt x="0" y="329438"/>
                </a:lnTo>
                <a:lnTo>
                  <a:pt x="2767584" y="329438"/>
                </a:lnTo>
                <a:lnTo>
                  <a:pt x="2767584" y="0"/>
                </a:lnTo>
                <a:lnTo>
                  <a:pt x="2796540" y="0"/>
                </a:lnTo>
                <a:lnTo>
                  <a:pt x="2796540" y="358393"/>
                </a:lnTo>
                <a:lnTo>
                  <a:pt x="28956" y="358393"/>
                </a:lnTo>
                <a:lnTo>
                  <a:pt x="28956" y="483107"/>
                </a:lnTo>
                <a:lnTo>
                  <a:pt x="0" y="483107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07408" y="1403603"/>
            <a:ext cx="862965" cy="965200"/>
          </a:xfrm>
          <a:custGeom>
            <a:avLst/>
            <a:gdLst/>
            <a:ahLst/>
            <a:cxnLst/>
            <a:rect l="l" t="t" r="r" b="b"/>
            <a:pathLst>
              <a:path w="862964" h="965200">
                <a:moveTo>
                  <a:pt x="718819" y="0"/>
                </a:moveTo>
                <a:lnTo>
                  <a:pt x="143763" y="0"/>
                </a:lnTo>
                <a:lnTo>
                  <a:pt x="98332" y="7331"/>
                </a:lnTo>
                <a:lnTo>
                  <a:pt x="58869" y="27744"/>
                </a:lnTo>
                <a:lnTo>
                  <a:pt x="27744" y="58869"/>
                </a:lnTo>
                <a:lnTo>
                  <a:pt x="7331" y="98332"/>
                </a:lnTo>
                <a:lnTo>
                  <a:pt x="0" y="143763"/>
                </a:lnTo>
                <a:lnTo>
                  <a:pt x="0" y="820928"/>
                </a:lnTo>
                <a:lnTo>
                  <a:pt x="7331" y="866359"/>
                </a:lnTo>
                <a:lnTo>
                  <a:pt x="27744" y="905822"/>
                </a:lnTo>
                <a:lnTo>
                  <a:pt x="58869" y="936947"/>
                </a:lnTo>
                <a:lnTo>
                  <a:pt x="98332" y="957360"/>
                </a:lnTo>
                <a:lnTo>
                  <a:pt x="143763" y="964692"/>
                </a:lnTo>
                <a:lnTo>
                  <a:pt x="718819" y="964692"/>
                </a:lnTo>
                <a:lnTo>
                  <a:pt x="764251" y="957360"/>
                </a:lnTo>
                <a:lnTo>
                  <a:pt x="803714" y="936947"/>
                </a:lnTo>
                <a:lnTo>
                  <a:pt x="834839" y="905822"/>
                </a:lnTo>
                <a:lnTo>
                  <a:pt x="855252" y="866359"/>
                </a:lnTo>
                <a:lnTo>
                  <a:pt x="862583" y="820928"/>
                </a:lnTo>
                <a:lnTo>
                  <a:pt x="862583" y="143763"/>
                </a:lnTo>
                <a:lnTo>
                  <a:pt x="855252" y="98332"/>
                </a:lnTo>
                <a:lnTo>
                  <a:pt x="834839" y="58869"/>
                </a:lnTo>
                <a:lnTo>
                  <a:pt x="803714" y="27744"/>
                </a:lnTo>
                <a:lnTo>
                  <a:pt x="764251" y="7331"/>
                </a:lnTo>
                <a:lnTo>
                  <a:pt x="71881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02835" y="1399032"/>
            <a:ext cx="872490" cy="974090"/>
          </a:xfrm>
          <a:custGeom>
            <a:avLst/>
            <a:gdLst/>
            <a:ahLst/>
            <a:cxnLst/>
            <a:rect l="l" t="t" r="r" b="b"/>
            <a:pathLst>
              <a:path w="872489" h="974089">
                <a:moveTo>
                  <a:pt x="148462" y="0"/>
                </a:moveTo>
                <a:lnTo>
                  <a:pt x="723900" y="0"/>
                </a:lnTo>
                <a:lnTo>
                  <a:pt x="753617" y="2793"/>
                </a:lnTo>
                <a:lnTo>
                  <a:pt x="806450" y="25400"/>
                </a:lnTo>
                <a:lnTo>
                  <a:pt x="846581" y="65531"/>
                </a:lnTo>
                <a:lnTo>
                  <a:pt x="869061" y="118744"/>
                </a:lnTo>
                <a:lnTo>
                  <a:pt x="871981" y="148462"/>
                </a:lnTo>
                <a:lnTo>
                  <a:pt x="871981" y="825880"/>
                </a:lnTo>
                <a:lnTo>
                  <a:pt x="860551" y="883412"/>
                </a:lnTo>
                <a:lnTo>
                  <a:pt x="828548" y="930528"/>
                </a:lnTo>
                <a:lnTo>
                  <a:pt x="781430" y="962532"/>
                </a:lnTo>
                <a:lnTo>
                  <a:pt x="723900" y="973963"/>
                </a:lnTo>
                <a:lnTo>
                  <a:pt x="148462" y="973963"/>
                </a:lnTo>
                <a:lnTo>
                  <a:pt x="90931" y="962532"/>
                </a:lnTo>
                <a:lnTo>
                  <a:pt x="43814" y="930528"/>
                </a:lnTo>
                <a:lnTo>
                  <a:pt x="11811" y="883412"/>
                </a:lnTo>
                <a:lnTo>
                  <a:pt x="0" y="825880"/>
                </a:lnTo>
                <a:lnTo>
                  <a:pt x="0" y="148462"/>
                </a:lnTo>
                <a:lnTo>
                  <a:pt x="11811" y="90931"/>
                </a:lnTo>
                <a:lnTo>
                  <a:pt x="43814" y="43814"/>
                </a:lnTo>
                <a:lnTo>
                  <a:pt x="90931" y="11810"/>
                </a:lnTo>
                <a:lnTo>
                  <a:pt x="14846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326382" y="1744218"/>
            <a:ext cx="1026794" cy="269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5425" marR="5080" indent="-21336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Calibri"/>
                <a:cs typeface="Calibri"/>
              </a:rPr>
              <a:t>Сельскохозяйственные  кооперативы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41348" y="2851404"/>
            <a:ext cx="862965" cy="965200"/>
          </a:xfrm>
          <a:custGeom>
            <a:avLst/>
            <a:gdLst/>
            <a:ahLst/>
            <a:cxnLst/>
            <a:rect l="l" t="t" r="r" b="b"/>
            <a:pathLst>
              <a:path w="862964" h="965200">
                <a:moveTo>
                  <a:pt x="718819" y="0"/>
                </a:moveTo>
                <a:lnTo>
                  <a:pt x="143763" y="0"/>
                </a:lnTo>
                <a:lnTo>
                  <a:pt x="98332" y="7331"/>
                </a:lnTo>
                <a:lnTo>
                  <a:pt x="58869" y="27744"/>
                </a:lnTo>
                <a:lnTo>
                  <a:pt x="27744" y="58869"/>
                </a:lnTo>
                <a:lnTo>
                  <a:pt x="7331" y="98332"/>
                </a:lnTo>
                <a:lnTo>
                  <a:pt x="0" y="143763"/>
                </a:lnTo>
                <a:lnTo>
                  <a:pt x="0" y="820928"/>
                </a:lnTo>
                <a:lnTo>
                  <a:pt x="7331" y="866359"/>
                </a:lnTo>
                <a:lnTo>
                  <a:pt x="27744" y="905822"/>
                </a:lnTo>
                <a:lnTo>
                  <a:pt x="58869" y="936947"/>
                </a:lnTo>
                <a:lnTo>
                  <a:pt x="98332" y="957360"/>
                </a:lnTo>
                <a:lnTo>
                  <a:pt x="143763" y="964692"/>
                </a:lnTo>
                <a:lnTo>
                  <a:pt x="718819" y="964692"/>
                </a:lnTo>
                <a:lnTo>
                  <a:pt x="764251" y="957360"/>
                </a:lnTo>
                <a:lnTo>
                  <a:pt x="803714" y="936947"/>
                </a:lnTo>
                <a:lnTo>
                  <a:pt x="834839" y="905822"/>
                </a:lnTo>
                <a:lnTo>
                  <a:pt x="855252" y="866359"/>
                </a:lnTo>
                <a:lnTo>
                  <a:pt x="862583" y="820928"/>
                </a:lnTo>
                <a:lnTo>
                  <a:pt x="862583" y="143763"/>
                </a:lnTo>
                <a:lnTo>
                  <a:pt x="855252" y="98332"/>
                </a:lnTo>
                <a:lnTo>
                  <a:pt x="834839" y="58869"/>
                </a:lnTo>
                <a:lnTo>
                  <a:pt x="803714" y="27744"/>
                </a:lnTo>
                <a:lnTo>
                  <a:pt x="764251" y="7331"/>
                </a:lnTo>
                <a:lnTo>
                  <a:pt x="71881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36776" y="2846832"/>
            <a:ext cx="872490" cy="974090"/>
          </a:xfrm>
          <a:custGeom>
            <a:avLst/>
            <a:gdLst/>
            <a:ahLst/>
            <a:cxnLst/>
            <a:rect l="l" t="t" r="r" b="b"/>
            <a:pathLst>
              <a:path w="872489" h="974089">
                <a:moveTo>
                  <a:pt x="148462" y="0"/>
                </a:moveTo>
                <a:lnTo>
                  <a:pt x="723900" y="0"/>
                </a:lnTo>
                <a:lnTo>
                  <a:pt x="753618" y="2793"/>
                </a:lnTo>
                <a:lnTo>
                  <a:pt x="806450" y="25400"/>
                </a:lnTo>
                <a:lnTo>
                  <a:pt x="846582" y="65531"/>
                </a:lnTo>
                <a:lnTo>
                  <a:pt x="869061" y="118744"/>
                </a:lnTo>
                <a:lnTo>
                  <a:pt x="871982" y="148462"/>
                </a:lnTo>
                <a:lnTo>
                  <a:pt x="871982" y="825880"/>
                </a:lnTo>
                <a:lnTo>
                  <a:pt x="860551" y="883411"/>
                </a:lnTo>
                <a:lnTo>
                  <a:pt x="828548" y="930528"/>
                </a:lnTo>
                <a:lnTo>
                  <a:pt x="781431" y="962532"/>
                </a:lnTo>
                <a:lnTo>
                  <a:pt x="723900" y="973962"/>
                </a:lnTo>
                <a:lnTo>
                  <a:pt x="148462" y="973962"/>
                </a:lnTo>
                <a:lnTo>
                  <a:pt x="90931" y="962532"/>
                </a:lnTo>
                <a:lnTo>
                  <a:pt x="43815" y="930528"/>
                </a:lnTo>
                <a:lnTo>
                  <a:pt x="11811" y="883411"/>
                </a:lnTo>
                <a:lnTo>
                  <a:pt x="0" y="825880"/>
                </a:lnTo>
                <a:lnTo>
                  <a:pt x="0" y="148462"/>
                </a:lnTo>
                <a:lnTo>
                  <a:pt x="11811" y="90931"/>
                </a:lnTo>
                <a:lnTo>
                  <a:pt x="43815" y="43814"/>
                </a:lnTo>
                <a:lnTo>
                  <a:pt x="90931" y="11810"/>
                </a:lnTo>
                <a:lnTo>
                  <a:pt x="14846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641475" y="3131312"/>
            <a:ext cx="862330" cy="391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4780" marR="5080" indent="-132715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latin typeface="Calibri"/>
                <a:cs typeface="Calibri"/>
              </a:rPr>
              <a:t>П</a:t>
            </a:r>
            <a:r>
              <a:rPr sz="800" spc="-5" dirty="0">
                <a:latin typeface="Calibri"/>
                <a:cs typeface="Calibri"/>
              </a:rPr>
              <a:t>р</a:t>
            </a:r>
            <a:r>
              <a:rPr sz="800" spc="-10" dirty="0">
                <a:latin typeface="Calibri"/>
                <a:cs typeface="Calibri"/>
              </a:rPr>
              <a:t>о</a:t>
            </a:r>
            <a:r>
              <a:rPr sz="800" spc="-5" dirty="0">
                <a:latin typeface="Calibri"/>
                <a:cs typeface="Calibri"/>
              </a:rPr>
              <a:t>из</a:t>
            </a:r>
            <a:r>
              <a:rPr sz="800" dirty="0">
                <a:latin typeface="Calibri"/>
                <a:cs typeface="Calibri"/>
              </a:rPr>
              <a:t>в</a:t>
            </a:r>
            <a:r>
              <a:rPr sz="800" spc="-5" dirty="0">
                <a:latin typeface="Calibri"/>
                <a:cs typeface="Calibri"/>
              </a:rPr>
              <a:t>одстве</a:t>
            </a:r>
            <a:r>
              <a:rPr sz="800" dirty="0">
                <a:latin typeface="Calibri"/>
                <a:cs typeface="Calibri"/>
              </a:rPr>
              <a:t>нные  </a:t>
            </a:r>
            <a:r>
              <a:rPr sz="800" spc="-5" dirty="0">
                <a:latin typeface="Calibri"/>
                <a:cs typeface="Calibri"/>
              </a:rPr>
              <a:t>кооперативы  (ст. </a:t>
            </a:r>
            <a:r>
              <a:rPr sz="800" dirty="0">
                <a:latin typeface="Calibri"/>
                <a:cs typeface="Calibri"/>
              </a:rPr>
              <a:t>3</a:t>
            </a:r>
            <a:r>
              <a:rPr sz="800" spc="-4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193-ФЗ)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35508" y="4297679"/>
            <a:ext cx="861060" cy="965200"/>
          </a:xfrm>
          <a:custGeom>
            <a:avLst/>
            <a:gdLst/>
            <a:ahLst/>
            <a:cxnLst/>
            <a:rect l="l" t="t" r="r" b="b"/>
            <a:pathLst>
              <a:path w="861060" h="965200">
                <a:moveTo>
                  <a:pt x="717550" y="0"/>
                </a:moveTo>
                <a:lnTo>
                  <a:pt x="143510" y="0"/>
                </a:lnTo>
                <a:lnTo>
                  <a:pt x="98148" y="7317"/>
                </a:lnTo>
                <a:lnTo>
                  <a:pt x="58753" y="27692"/>
                </a:lnTo>
                <a:lnTo>
                  <a:pt x="27688" y="58759"/>
                </a:lnTo>
                <a:lnTo>
                  <a:pt x="7316" y="98153"/>
                </a:lnTo>
                <a:lnTo>
                  <a:pt x="0" y="143510"/>
                </a:lnTo>
                <a:lnTo>
                  <a:pt x="0" y="821182"/>
                </a:lnTo>
                <a:lnTo>
                  <a:pt x="7316" y="866538"/>
                </a:lnTo>
                <a:lnTo>
                  <a:pt x="27688" y="905932"/>
                </a:lnTo>
                <a:lnTo>
                  <a:pt x="58753" y="936999"/>
                </a:lnTo>
                <a:lnTo>
                  <a:pt x="98148" y="957374"/>
                </a:lnTo>
                <a:lnTo>
                  <a:pt x="143510" y="964692"/>
                </a:lnTo>
                <a:lnTo>
                  <a:pt x="717550" y="964692"/>
                </a:lnTo>
                <a:lnTo>
                  <a:pt x="762906" y="957374"/>
                </a:lnTo>
                <a:lnTo>
                  <a:pt x="802300" y="936999"/>
                </a:lnTo>
                <a:lnTo>
                  <a:pt x="833367" y="905932"/>
                </a:lnTo>
                <a:lnTo>
                  <a:pt x="853742" y="866538"/>
                </a:lnTo>
                <a:lnTo>
                  <a:pt x="861060" y="821182"/>
                </a:lnTo>
                <a:lnTo>
                  <a:pt x="861060" y="143510"/>
                </a:lnTo>
                <a:lnTo>
                  <a:pt x="853742" y="98153"/>
                </a:lnTo>
                <a:lnTo>
                  <a:pt x="833367" y="58759"/>
                </a:lnTo>
                <a:lnTo>
                  <a:pt x="802300" y="27692"/>
                </a:lnTo>
                <a:lnTo>
                  <a:pt x="762906" y="7317"/>
                </a:lnTo>
                <a:lnTo>
                  <a:pt x="71755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0936" y="4293108"/>
            <a:ext cx="870585" cy="974090"/>
          </a:xfrm>
          <a:custGeom>
            <a:avLst/>
            <a:gdLst/>
            <a:ahLst/>
            <a:cxnLst/>
            <a:rect l="l" t="t" r="r" b="b"/>
            <a:pathLst>
              <a:path w="870585" h="974089">
                <a:moveTo>
                  <a:pt x="148018" y="0"/>
                </a:moveTo>
                <a:lnTo>
                  <a:pt x="722376" y="0"/>
                </a:lnTo>
                <a:lnTo>
                  <a:pt x="751967" y="2794"/>
                </a:lnTo>
                <a:lnTo>
                  <a:pt x="804926" y="25400"/>
                </a:lnTo>
                <a:lnTo>
                  <a:pt x="844931" y="65532"/>
                </a:lnTo>
                <a:lnTo>
                  <a:pt x="867537" y="118364"/>
                </a:lnTo>
                <a:lnTo>
                  <a:pt x="870331" y="148082"/>
                </a:lnTo>
                <a:lnTo>
                  <a:pt x="870331" y="826262"/>
                </a:lnTo>
                <a:lnTo>
                  <a:pt x="858901" y="883412"/>
                </a:lnTo>
                <a:lnTo>
                  <a:pt x="826897" y="930529"/>
                </a:lnTo>
                <a:lnTo>
                  <a:pt x="779907" y="962533"/>
                </a:lnTo>
                <a:lnTo>
                  <a:pt x="722376" y="973963"/>
                </a:lnTo>
                <a:lnTo>
                  <a:pt x="148018" y="973963"/>
                </a:lnTo>
                <a:lnTo>
                  <a:pt x="90474" y="962533"/>
                </a:lnTo>
                <a:lnTo>
                  <a:pt x="43408" y="930529"/>
                </a:lnTo>
                <a:lnTo>
                  <a:pt x="11455" y="883412"/>
                </a:lnTo>
                <a:lnTo>
                  <a:pt x="0" y="826262"/>
                </a:lnTo>
                <a:lnTo>
                  <a:pt x="0" y="148082"/>
                </a:lnTo>
                <a:lnTo>
                  <a:pt x="11455" y="90424"/>
                </a:lnTo>
                <a:lnTo>
                  <a:pt x="43395" y="43434"/>
                </a:lnTo>
                <a:lnTo>
                  <a:pt x="90474" y="11430"/>
                </a:lnTo>
                <a:lnTo>
                  <a:pt x="148018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41959" y="4638802"/>
            <a:ext cx="448309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588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libri"/>
                <a:cs typeface="Calibri"/>
              </a:rPr>
              <a:t>Артели  (</a:t>
            </a:r>
            <a:r>
              <a:rPr sz="800" dirty="0">
                <a:latin typeface="Calibri"/>
                <a:cs typeface="Calibri"/>
              </a:rPr>
              <a:t>к</a:t>
            </a:r>
            <a:r>
              <a:rPr sz="800" spc="-5" dirty="0">
                <a:latin typeface="Calibri"/>
                <a:cs typeface="Calibri"/>
              </a:rPr>
              <a:t>олх</a:t>
            </a:r>
            <a:r>
              <a:rPr sz="800" spc="-10" dirty="0">
                <a:latin typeface="Calibri"/>
                <a:cs typeface="Calibri"/>
              </a:rPr>
              <a:t>о</a:t>
            </a:r>
            <a:r>
              <a:rPr sz="800" spc="-5" dirty="0">
                <a:latin typeface="Calibri"/>
                <a:cs typeface="Calibri"/>
              </a:rPr>
              <a:t>з</a:t>
            </a:r>
            <a:r>
              <a:rPr sz="800" dirty="0">
                <a:latin typeface="Calibri"/>
                <a:cs typeface="Calibri"/>
              </a:rPr>
              <a:t>ы)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641348" y="4297679"/>
            <a:ext cx="862965" cy="965200"/>
          </a:xfrm>
          <a:custGeom>
            <a:avLst/>
            <a:gdLst/>
            <a:ahLst/>
            <a:cxnLst/>
            <a:rect l="l" t="t" r="r" b="b"/>
            <a:pathLst>
              <a:path w="862964" h="965200">
                <a:moveTo>
                  <a:pt x="718819" y="0"/>
                </a:moveTo>
                <a:lnTo>
                  <a:pt x="143763" y="0"/>
                </a:lnTo>
                <a:lnTo>
                  <a:pt x="98332" y="7331"/>
                </a:lnTo>
                <a:lnTo>
                  <a:pt x="58869" y="27744"/>
                </a:lnTo>
                <a:lnTo>
                  <a:pt x="27744" y="58869"/>
                </a:lnTo>
                <a:lnTo>
                  <a:pt x="7331" y="98332"/>
                </a:lnTo>
                <a:lnTo>
                  <a:pt x="0" y="143764"/>
                </a:lnTo>
                <a:lnTo>
                  <a:pt x="0" y="820928"/>
                </a:lnTo>
                <a:lnTo>
                  <a:pt x="7331" y="866359"/>
                </a:lnTo>
                <a:lnTo>
                  <a:pt x="27744" y="905822"/>
                </a:lnTo>
                <a:lnTo>
                  <a:pt x="58869" y="936947"/>
                </a:lnTo>
                <a:lnTo>
                  <a:pt x="98332" y="957360"/>
                </a:lnTo>
                <a:lnTo>
                  <a:pt x="143763" y="964692"/>
                </a:lnTo>
                <a:lnTo>
                  <a:pt x="718819" y="964692"/>
                </a:lnTo>
                <a:lnTo>
                  <a:pt x="764251" y="957360"/>
                </a:lnTo>
                <a:lnTo>
                  <a:pt x="803714" y="936947"/>
                </a:lnTo>
                <a:lnTo>
                  <a:pt x="834839" y="905822"/>
                </a:lnTo>
                <a:lnTo>
                  <a:pt x="855252" y="866359"/>
                </a:lnTo>
                <a:lnTo>
                  <a:pt x="862583" y="820928"/>
                </a:lnTo>
                <a:lnTo>
                  <a:pt x="862583" y="143764"/>
                </a:lnTo>
                <a:lnTo>
                  <a:pt x="855252" y="98332"/>
                </a:lnTo>
                <a:lnTo>
                  <a:pt x="834839" y="58869"/>
                </a:lnTo>
                <a:lnTo>
                  <a:pt x="803714" y="27744"/>
                </a:lnTo>
                <a:lnTo>
                  <a:pt x="764251" y="7331"/>
                </a:lnTo>
                <a:lnTo>
                  <a:pt x="71881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36776" y="4293108"/>
            <a:ext cx="872490" cy="974090"/>
          </a:xfrm>
          <a:custGeom>
            <a:avLst/>
            <a:gdLst/>
            <a:ahLst/>
            <a:cxnLst/>
            <a:rect l="l" t="t" r="r" b="b"/>
            <a:pathLst>
              <a:path w="872489" h="974089">
                <a:moveTo>
                  <a:pt x="148462" y="0"/>
                </a:moveTo>
                <a:lnTo>
                  <a:pt x="723900" y="0"/>
                </a:lnTo>
                <a:lnTo>
                  <a:pt x="753618" y="2794"/>
                </a:lnTo>
                <a:lnTo>
                  <a:pt x="806450" y="25400"/>
                </a:lnTo>
                <a:lnTo>
                  <a:pt x="846582" y="65532"/>
                </a:lnTo>
                <a:lnTo>
                  <a:pt x="869061" y="118745"/>
                </a:lnTo>
                <a:lnTo>
                  <a:pt x="871982" y="148463"/>
                </a:lnTo>
                <a:lnTo>
                  <a:pt x="871982" y="825881"/>
                </a:lnTo>
                <a:lnTo>
                  <a:pt x="860551" y="883412"/>
                </a:lnTo>
                <a:lnTo>
                  <a:pt x="828548" y="930529"/>
                </a:lnTo>
                <a:lnTo>
                  <a:pt x="781431" y="962533"/>
                </a:lnTo>
                <a:lnTo>
                  <a:pt x="723900" y="973963"/>
                </a:lnTo>
                <a:lnTo>
                  <a:pt x="148462" y="973963"/>
                </a:lnTo>
                <a:lnTo>
                  <a:pt x="90931" y="962533"/>
                </a:lnTo>
                <a:lnTo>
                  <a:pt x="43815" y="930529"/>
                </a:lnTo>
                <a:lnTo>
                  <a:pt x="11811" y="883412"/>
                </a:lnTo>
                <a:lnTo>
                  <a:pt x="0" y="825881"/>
                </a:lnTo>
                <a:lnTo>
                  <a:pt x="0" y="148463"/>
                </a:lnTo>
                <a:lnTo>
                  <a:pt x="11811" y="90932"/>
                </a:lnTo>
                <a:lnTo>
                  <a:pt x="43815" y="43815"/>
                </a:lnTo>
                <a:lnTo>
                  <a:pt x="90931" y="11811"/>
                </a:lnTo>
                <a:lnTo>
                  <a:pt x="14846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847214" y="4699761"/>
            <a:ext cx="44894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libri"/>
                <a:cs typeface="Calibri"/>
              </a:rPr>
              <a:t>Коопхозы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648711" y="4297679"/>
            <a:ext cx="862965" cy="965200"/>
          </a:xfrm>
          <a:custGeom>
            <a:avLst/>
            <a:gdLst/>
            <a:ahLst/>
            <a:cxnLst/>
            <a:rect l="l" t="t" r="r" b="b"/>
            <a:pathLst>
              <a:path w="862964" h="965200">
                <a:moveTo>
                  <a:pt x="718820" y="0"/>
                </a:moveTo>
                <a:lnTo>
                  <a:pt x="143763" y="0"/>
                </a:lnTo>
                <a:lnTo>
                  <a:pt x="98332" y="7331"/>
                </a:lnTo>
                <a:lnTo>
                  <a:pt x="58869" y="27744"/>
                </a:lnTo>
                <a:lnTo>
                  <a:pt x="27744" y="58869"/>
                </a:lnTo>
                <a:lnTo>
                  <a:pt x="7331" y="98332"/>
                </a:lnTo>
                <a:lnTo>
                  <a:pt x="0" y="143764"/>
                </a:lnTo>
                <a:lnTo>
                  <a:pt x="0" y="820928"/>
                </a:lnTo>
                <a:lnTo>
                  <a:pt x="7331" y="866359"/>
                </a:lnTo>
                <a:lnTo>
                  <a:pt x="27744" y="905822"/>
                </a:lnTo>
                <a:lnTo>
                  <a:pt x="58869" y="936947"/>
                </a:lnTo>
                <a:lnTo>
                  <a:pt x="98332" y="957360"/>
                </a:lnTo>
                <a:lnTo>
                  <a:pt x="143763" y="964692"/>
                </a:lnTo>
                <a:lnTo>
                  <a:pt x="718820" y="964692"/>
                </a:lnTo>
                <a:lnTo>
                  <a:pt x="764251" y="957360"/>
                </a:lnTo>
                <a:lnTo>
                  <a:pt x="803714" y="936947"/>
                </a:lnTo>
                <a:lnTo>
                  <a:pt x="834839" y="905822"/>
                </a:lnTo>
                <a:lnTo>
                  <a:pt x="855252" y="866359"/>
                </a:lnTo>
                <a:lnTo>
                  <a:pt x="862584" y="820928"/>
                </a:lnTo>
                <a:lnTo>
                  <a:pt x="862584" y="143764"/>
                </a:lnTo>
                <a:lnTo>
                  <a:pt x="855252" y="98332"/>
                </a:lnTo>
                <a:lnTo>
                  <a:pt x="834839" y="58869"/>
                </a:lnTo>
                <a:lnTo>
                  <a:pt x="803714" y="27744"/>
                </a:lnTo>
                <a:lnTo>
                  <a:pt x="764251" y="7331"/>
                </a:lnTo>
                <a:lnTo>
                  <a:pt x="71882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44139" y="4293108"/>
            <a:ext cx="872490" cy="974090"/>
          </a:xfrm>
          <a:custGeom>
            <a:avLst/>
            <a:gdLst/>
            <a:ahLst/>
            <a:cxnLst/>
            <a:rect l="l" t="t" r="r" b="b"/>
            <a:pathLst>
              <a:path w="872489" h="974089">
                <a:moveTo>
                  <a:pt x="148462" y="0"/>
                </a:moveTo>
                <a:lnTo>
                  <a:pt x="723900" y="0"/>
                </a:lnTo>
                <a:lnTo>
                  <a:pt x="753618" y="2794"/>
                </a:lnTo>
                <a:lnTo>
                  <a:pt x="806450" y="25400"/>
                </a:lnTo>
                <a:lnTo>
                  <a:pt x="846582" y="65532"/>
                </a:lnTo>
                <a:lnTo>
                  <a:pt x="869061" y="118745"/>
                </a:lnTo>
                <a:lnTo>
                  <a:pt x="871982" y="148463"/>
                </a:lnTo>
                <a:lnTo>
                  <a:pt x="871982" y="825881"/>
                </a:lnTo>
                <a:lnTo>
                  <a:pt x="860551" y="883412"/>
                </a:lnTo>
                <a:lnTo>
                  <a:pt x="828548" y="930529"/>
                </a:lnTo>
                <a:lnTo>
                  <a:pt x="781431" y="962533"/>
                </a:lnTo>
                <a:lnTo>
                  <a:pt x="723900" y="973963"/>
                </a:lnTo>
                <a:lnTo>
                  <a:pt x="148462" y="973963"/>
                </a:lnTo>
                <a:lnTo>
                  <a:pt x="90932" y="962533"/>
                </a:lnTo>
                <a:lnTo>
                  <a:pt x="43815" y="930529"/>
                </a:lnTo>
                <a:lnTo>
                  <a:pt x="11811" y="883412"/>
                </a:lnTo>
                <a:lnTo>
                  <a:pt x="0" y="825881"/>
                </a:lnTo>
                <a:lnTo>
                  <a:pt x="0" y="148463"/>
                </a:lnTo>
                <a:lnTo>
                  <a:pt x="11811" y="90932"/>
                </a:lnTo>
                <a:lnTo>
                  <a:pt x="43815" y="43815"/>
                </a:lnTo>
                <a:lnTo>
                  <a:pt x="90932" y="11811"/>
                </a:lnTo>
                <a:lnTo>
                  <a:pt x="14846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905760" y="4699761"/>
            <a:ext cx="34925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Calibri"/>
                <a:cs typeface="Calibri"/>
              </a:rPr>
              <a:t>П</a:t>
            </a:r>
            <a:r>
              <a:rPr sz="800" spc="-5" dirty="0">
                <a:latin typeface="Calibri"/>
                <a:cs typeface="Calibri"/>
              </a:rPr>
              <a:t>р</a:t>
            </a:r>
            <a:r>
              <a:rPr sz="800" spc="-10" dirty="0">
                <a:latin typeface="Calibri"/>
                <a:cs typeface="Calibri"/>
              </a:rPr>
              <a:t>о</a:t>
            </a:r>
            <a:r>
              <a:rPr sz="800" spc="-5" dirty="0">
                <a:latin typeface="Calibri"/>
                <a:cs typeface="Calibri"/>
              </a:rPr>
              <a:t>чи</a:t>
            </a:r>
            <a:r>
              <a:rPr sz="800" dirty="0">
                <a:latin typeface="Calibri"/>
                <a:cs typeface="Calibri"/>
              </a:rPr>
              <a:t>е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173468" y="2851404"/>
            <a:ext cx="864235" cy="965200"/>
          </a:xfrm>
          <a:custGeom>
            <a:avLst/>
            <a:gdLst/>
            <a:ahLst/>
            <a:cxnLst/>
            <a:rect l="l" t="t" r="r" b="b"/>
            <a:pathLst>
              <a:path w="864234" h="965200">
                <a:moveTo>
                  <a:pt x="720089" y="0"/>
                </a:moveTo>
                <a:lnTo>
                  <a:pt x="144017" y="0"/>
                </a:lnTo>
                <a:lnTo>
                  <a:pt x="98511" y="7345"/>
                </a:lnTo>
                <a:lnTo>
                  <a:pt x="58978" y="27797"/>
                </a:lnTo>
                <a:lnTo>
                  <a:pt x="27797" y="58978"/>
                </a:lnTo>
                <a:lnTo>
                  <a:pt x="7345" y="98511"/>
                </a:lnTo>
                <a:lnTo>
                  <a:pt x="0" y="144018"/>
                </a:lnTo>
                <a:lnTo>
                  <a:pt x="0" y="820674"/>
                </a:lnTo>
                <a:lnTo>
                  <a:pt x="7345" y="866180"/>
                </a:lnTo>
                <a:lnTo>
                  <a:pt x="27797" y="905713"/>
                </a:lnTo>
                <a:lnTo>
                  <a:pt x="58978" y="936894"/>
                </a:lnTo>
                <a:lnTo>
                  <a:pt x="98511" y="957346"/>
                </a:lnTo>
                <a:lnTo>
                  <a:pt x="144017" y="964692"/>
                </a:lnTo>
                <a:lnTo>
                  <a:pt x="720089" y="964692"/>
                </a:lnTo>
                <a:lnTo>
                  <a:pt x="765596" y="957346"/>
                </a:lnTo>
                <a:lnTo>
                  <a:pt x="805129" y="936894"/>
                </a:lnTo>
                <a:lnTo>
                  <a:pt x="836310" y="905713"/>
                </a:lnTo>
                <a:lnTo>
                  <a:pt x="856762" y="866180"/>
                </a:lnTo>
                <a:lnTo>
                  <a:pt x="864107" y="820674"/>
                </a:lnTo>
                <a:lnTo>
                  <a:pt x="864107" y="144018"/>
                </a:lnTo>
                <a:lnTo>
                  <a:pt x="856762" y="98511"/>
                </a:lnTo>
                <a:lnTo>
                  <a:pt x="836310" y="58978"/>
                </a:lnTo>
                <a:lnTo>
                  <a:pt x="805129" y="27797"/>
                </a:lnTo>
                <a:lnTo>
                  <a:pt x="765596" y="7345"/>
                </a:lnTo>
                <a:lnTo>
                  <a:pt x="72008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168895" y="2846832"/>
            <a:ext cx="873760" cy="974090"/>
          </a:xfrm>
          <a:custGeom>
            <a:avLst/>
            <a:gdLst/>
            <a:ahLst/>
            <a:cxnLst/>
            <a:rect l="l" t="t" r="r" b="b"/>
            <a:pathLst>
              <a:path w="873759" h="974089">
                <a:moveTo>
                  <a:pt x="148462" y="0"/>
                </a:moveTo>
                <a:lnTo>
                  <a:pt x="725170" y="0"/>
                </a:lnTo>
                <a:lnTo>
                  <a:pt x="754760" y="2793"/>
                </a:lnTo>
                <a:lnTo>
                  <a:pt x="807974" y="25400"/>
                </a:lnTo>
                <a:lnTo>
                  <a:pt x="848232" y="65531"/>
                </a:lnTo>
                <a:lnTo>
                  <a:pt x="870711" y="118744"/>
                </a:lnTo>
                <a:lnTo>
                  <a:pt x="873505" y="148462"/>
                </a:lnTo>
                <a:lnTo>
                  <a:pt x="873505" y="825499"/>
                </a:lnTo>
                <a:lnTo>
                  <a:pt x="861695" y="883411"/>
                </a:lnTo>
                <a:lnTo>
                  <a:pt x="830199" y="930528"/>
                </a:lnTo>
                <a:lnTo>
                  <a:pt x="782701" y="962532"/>
                </a:lnTo>
                <a:lnTo>
                  <a:pt x="725170" y="973962"/>
                </a:lnTo>
                <a:lnTo>
                  <a:pt x="148462" y="973962"/>
                </a:lnTo>
                <a:lnTo>
                  <a:pt x="90931" y="962532"/>
                </a:lnTo>
                <a:lnTo>
                  <a:pt x="43814" y="930528"/>
                </a:lnTo>
                <a:lnTo>
                  <a:pt x="11810" y="883411"/>
                </a:lnTo>
                <a:lnTo>
                  <a:pt x="0" y="825499"/>
                </a:lnTo>
                <a:lnTo>
                  <a:pt x="0" y="148462"/>
                </a:lnTo>
                <a:lnTo>
                  <a:pt x="11810" y="90931"/>
                </a:lnTo>
                <a:lnTo>
                  <a:pt x="43814" y="43814"/>
                </a:lnTo>
                <a:lnTo>
                  <a:pt x="90931" y="11810"/>
                </a:lnTo>
                <a:lnTo>
                  <a:pt x="14846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215631" y="3131312"/>
            <a:ext cx="780415" cy="391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4139" marR="5080" indent="-9144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latin typeface="Calibri"/>
                <a:cs typeface="Calibri"/>
              </a:rPr>
              <a:t>П</a:t>
            </a:r>
            <a:r>
              <a:rPr sz="800" spc="-5" dirty="0">
                <a:latin typeface="Calibri"/>
                <a:cs typeface="Calibri"/>
              </a:rPr>
              <a:t>отр</a:t>
            </a:r>
            <a:r>
              <a:rPr sz="800" spc="-10" dirty="0">
                <a:latin typeface="Calibri"/>
                <a:cs typeface="Calibri"/>
              </a:rPr>
              <a:t>е</a:t>
            </a:r>
            <a:r>
              <a:rPr sz="800" dirty="0">
                <a:latin typeface="Calibri"/>
                <a:cs typeface="Calibri"/>
              </a:rPr>
              <a:t>б</a:t>
            </a:r>
            <a:r>
              <a:rPr sz="800" spc="-5" dirty="0">
                <a:latin typeface="Calibri"/>
                <a:cs typeface="Calibri"/>
              </a:rPr>
              <a:t>ител</a:t>
            </a:r>
            <a:r>
              <a:rPr sz="800" spc="-10" dirty="0">
                <a:latin typeface="Calibri"/>
                <a:cs typeface="Calibri"/>
              </a:rPr>
              <a:t>ь</a:t>
            </a:r>
            <a:r>
              <a:rPr sz="800" spc="-5" dirty="0">
                <a:latin typeface="Calibri"/>
                <a:cs typeface="Calibri"/>
              </a:rPr>
              <a:t>с</a:t>
            </a:r>
            <a:r>
              <a:rPr sz="800" dirty="0">
                <a:latin typeface="Calibri"/>
                <a:cs typeface="Calibri"/>
              </a:rPr>
              <a:t>к</a:t>
            </a:r>
            <a:r>
              <a:rPr sz="800" spc="-5" dirty="0">
                <a:latin typeface="Calibri"/>
                <a:cs typeface="Calibri"/>
              </a:rPr>
              <a:t>и</a:t>
            </a:r>
            <a:r>
              <a:rPr sz="800" dirty="0">
                <a:latin typeface="Calibri"/>
                <a:cs typeface="Calibri"/>
              </a:rPr>
              <a:t>е  </a:t>
            </a:r>
            <a:r>
              <a:rPr sz="800" spc="-5" dirty="0">
                <a:latin typeface="Calibri"/>
                <a:cs typeface="Calibri"/>
              </a:rPr>
              <a:t>кооперативы  (ст. </a:t>
            </a:r>
            <a:r>
              <a:rPr sz="800" dirty="0">
                <a:latin typeface="Calibri"/>
                <a:cs typeface="Calibri"/>
              </a:rPr>
              <a:t>4</a:t>
            </a:r>
            <a:r>
              <a:rPr sz="800" spc="-5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193-ФЗ)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654552" y="4297679"/>
            <a:ext cx="864235" cy="965200"/>
          </a:xfrm>
          <a:custGeom>
            <a:avLst/>
            <a:gdLst/>
            <a:ahLst/>
            <a:cxnLst/>
            <a:rect l="l" t="t" r="r" b="b"/>
            <a:pathLst>
              <a:path w="864235" h="965200">
                <a:moveTo>
                  <a:pt x="720089" y="0"/>
                </a:moveTo>
                <a:lnTo>
                  <a:pt x="144018" y="0"/>
                </a:lnTo>
                <a:lnTo>
                  <a:pt x="98511" y="7345"/>
                </a:lnTo>
                <a:lnTo>
                  <a:pt x="58978" y="27797"/>
                </a:lnTo>
                <a:lnTo>
                  <a:pt x="27797" y="58978"/>
                </a:lnTo>
                <a:lnTo>
                  <a:pt x="7345" y="98511"/>
                </a:lnTo>
                <a:lnTo>
                  <a:pt x="0" y="144018"/>
                </a:lnTo>
                <a:lnTo>
                  <a:pt x="0" y="820674"/>
                </a:lnTo>
                <a:lnTo>
                  <a:pt x="7345" y="866180"/>
                </a:lnTo>
                <a:lnTo>
                  <a:pt x="27797" y="905713"/>
                </a:lnTo>
                <a:lnTo>
                  <a:pt x="58978" y="936894"/>
                </a:lnTo>
                <a:lnTo>
                  <a:pt x="98511" y="957346"/>
                </a:lnTo>
                <a:lnTo>
                  <a:pt x="144018" y="964692"/>
                </a:lnTo>
                <a:lnTo>
                  <a:pt x="720089" y="964692"/>
                </a:lnTo>
                <a:lnTo>
                  <a:pt x="765596" y="957346"/>
                </a:lnTo>
                <a:lnTo>
                  <a:pt x="805129" y="936894"/>
                </a:lnTo>
                <a:lnTo>
                  <a:pt x="836310" y="905713"/>
                </a:lnTo>
                <a:lnTo>
                  <a:pt x="856762" y="866180"/>
                </a:lnTo>
                <a:lnTo>
                  <a:pt x="864108" y="820674"/>
                </a:lnTo>
                <a:lnTo>
                  <a:pt x="864108" y="144018"/>
                </a:lnTo>
                <a:lnTo>
                  <a:pt x="856762" y="98511"/>
                </a:lnTo>
                <a:lnTo>
                  <a:pt x="836310" y="58978"/>
                </a:lnTo>
                <a:lnTo>
                  <a:pt x="805129" y="27797"/>
                </a:lnTo>
                <a:lnTo>
                  <a:pt x="765596" y="7345"/>
                </a:lnTo>
                <a:lnTo>
                  <a:pt x="72008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49979" y="4293108"/>
            <a:ext cx="873760" cy="974090"/>
          </a:xfrm>
          <a:custGeom>
            <a:avLst/>
            <a:gdLst/>
            <a:ahLst/>
            <a:cxnLst/>
            <a:rect l="l" t="t" r="r" b="b"/>
            <a:pathLst>
              <a:path w="873760" h="974089">
                <a:moveTo>
                  <a:pt x="148462" y="0"/>
                </a:moveTo>
                <a:lnTo>
                  <a:pt x="725170" y="0"/>
                </a:lnTo>
                <a:lnTo>
                  <a:pt x="754761" y="2794"/>
                </a:lnTo>
                <a:lnTo>
                  <a:pt x="807974" y="25400"/>
                </a:lnTo>
                <a:lnTo>
                  <a:pt x="848233" y="65532"/>
                </a:lnTo>
                <a:lnTo>
                  <a:pt x="870712" y="118745"/>
                </a:lnTo>
                <a:lnTo>
                  <a:pt x="873506" y="148463"/>
                </a:lnTo>
                <a:lnTo>
                  <a:pt x="873506" y="825500"/>
                </a:lnTo>
                <a:lnTo>
                  <a:pt x="861695" y="883412"/>
                </a:lnTo>
                <a:lnTo>
                  <a:pt x="830199" y="930529"/>
                </a:lnTo>
                <a:lnTo>
                  <a:pt x="782701" y="962533"/>
                </a:lnTo>
                <a:lnTo>
                  <a:pt x="725170" y="973963"/>
                </a:lnTo>
                <a:lnTo>
                  <a:pt x="148462" y="973963"/>
                </a:lnTo>
                <a:lnTo>
                  <a:pt x="90932" y="962533"/>
                </a:lnTo>
                <a:lnTo>
                  <a:pt x="43815" y="930529"/>
                </a:lnTo>
                <a:lnTo>
                  <a:pt x="11811" y="883412"/>
                </a:lnTo>
                <a:lnTo>
                  <a:pt x="0" y="825500"/>
                </a:lnTo>
                <a:lnTo>
                  <a:pt x="0" y="148463"/>
                </a:lnTo>
                <a:lnTo>
                  <a:pt x="11811" y="90932"/>
                </a:lnTo>
                <a:lnTo>
                  <a:pt x="43815" y="43815"/>
                </a:lnTo>
                <a:lnTo>
                  <a:pt x="90932" y="11811"/>
                </a:lnTo>
                <a:lnTo>
                  <a:pt x="14846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843654" y="4638802"/>
            <a:ext cx="486409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Calibri"/>
                <a:cs typeface="Calibri"/>
              </a:rPr>
              <a:t>П</a:t>
            </a:r>
            <a:r>
              <a:rPr sz="800" spc="-5" dirty="0">
                <a:latin typeface="Calibri"/>
                <a:cs typeface="Calibri"/>
              </a:rPr>
              <a:t>ер</a:t>
            </a:r>
            <a:r>
              <a:rPr sz="800" spc="-10" dirty="0">
                <a:latin typeface="Calibri"/>
                <a:cs typeface="Calibri"/>
              </a:rPr>
              <a:t>е</a:t>
            </a:r>
            <a:r>
              <a:rPr sz="800" spc="-5" dirty="0">
                <a:latin typeface="Calibri"/>
                <a:cs typeface="Calibri"/>
              </a:rPr>
              <a:t>ра</a:t>
            </a:r>
            <a:r>
              <a:rPr sz="800" dirty="0">
                <a:latin typeface="Calibri"/>
                <a:cs typeface="Calibri"/>
              </a:rPr>
              <a:t>ба-  </a:t>
            </a:r>
            <a:r>
              <a:rPr sz="800" spc="-5" dirty="0">
                <a:latin typeface="Calibri"/>
                <a:cs typeface="Calibri"/>
              </a:rPr>
              <a:t>т</a:t>
            </a:r>
            <a:r>
              <a:rPr sz="800" dirty="0">
                <a:latin typeface="Calibri"/>
                <a:cs typeface="Calibri"/>
              </a:rPr>
              <a:t>ыва</a:t>
            </a:r>
            <a:r>
              <a:rPr sz="800" spc="-10" dirty="0">
                <a:latin typeface="Calibri"/>
                <a:cs typeface="Calibri"/>
              </a:rPr>
              <a:t>ю</a:t>
            </a:r>
            <a:r>
              <a:rPr sz="800" dirty="0">
                <a:latin typeface="Calibri"/>
                <a:cs typeface="Calibri"/>
              </a:rPr>
              <a:t>щ</a:t>
            </a:r>
            <a:r>
              <a:rPr sz="800" spc="-5" dirty="0">
                <a:latin typeface="Calibri"/>
                <a:cs typeface="Calibri"/>
              </a:rPr>
              <a:t>и</a:t>
            </a:r>
            <a:r>
              <a:rPr sz="800" dirty="0">
                <a:latin typeface="Calibri"/>
                <a:cs typeface="Calibri"/>
              </a:rPr>
              <a:t>е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660391" y="4297679"/>
            <a:ext cx="864235" cy="965200"/>
          </a:xfrm>
          <a:custGeom>
            <a:avLst/>
            <a:gdLst/>
            <a:ahLst/>
            <a:cxnLst/>
            <a:rect l="l" t="t" r="r" b="b"/>
            <a:pathLst>
              <a:path w="864235" h="965200">
                <a:moveTo>
                  <a:pt x="720090" y="0"/>
                </a:moveTo>
                <a:lnTo>
                  <a:pt x="144018" y="0"/>
                </a:lnTo>
                <a:lnTo>
                  <a:pt x="98511" y="7345"/>
                </a:lnTo>
                <a:lnTo>
                  <a:pt x="58978" y="27797"/>
                </a:lnTo>
                <a:lnTo>
                  <a:pt x="27797" y="58978"/>
                </a:lnTo>
                <a:lnTo>
                  <a:pt x="7345" y="98511"/>
                </a:lnTo>
                <a:lnTo>
                  <a:pt x="0" y="144018"/>
                </a:lnTo>
                <a:lnTo>
                  <a:pt x="0" y="820674"/>
                </a:lnTo>
                <a:lnTo>
                  <a:pt x="7345" y="866180"/>
                </a:lnTo>
                <a:lnTo>
                  <a:pt x="27797" y="905713"/>
                </a:lnTo>
                <a:lnTo>
                  <a:pt x="58978" y="936894"/>
                </a:lnTo>
                <a:lnTo>
                  <a:pt x="98511" y="957346"/>
                </a:lnTo>
                <a:lnTo>
                  <a:pt x="144018" y="964692"/>
                </a:lnTo>
                <a:lnTo>
                  <a:pt x="720090" y="964692"/>
                </a:lnTo>
                <a:lnTo>
                  <a:pt x="765596" y="957346"/>
                </a:lnTo>
                <a:lnTo>
                  <a:pt x="805129" y="936894"/>
                </a:lnTo>
                <a:lnTo>
                  <a:pt x="836310" y="905713"/>
                </a:lnTo>
                <a:lnTo>
                  <a:pt x="856762" y="866180"/>
                </a:lnTo>
                <a:lnTo>
                  <a:pt x="864108" y="820674"/>
                </a:lnTo>
                <a:lnTo>
                  <a:pt x="864108" y="144018"/>
                </a:lnTo>
                <a:lnTo>
                  <a:pt x="856762" y="98511"/>
                </a:lnTo>
                <a:lnTo>
                  <a:pt x="836310" y="58978"/>
                </a:lnTo>
                <a:lnTo>
                  <a:pt x="805129" y="27797"/>
                </a:lnTo>
                <a:lnTo>
                  <a:pt x="765596" y="7345"/>
                </a:lnTo>
                <a:lnTo>
                  <a:pt x="72009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5820" y="4293108"/>
            <a:ext cx="873760" cy="974090"/>
          </a:xfrm>
          <a:custGeom>
            <a:avLst/>
            <a:gdLst/>
            <a:ahLst/>
            <a:cxnLst/>
            <a:rect l="l" t="t" r="r" b="b"/>
            <a:pathLst>
              <a:path w="873760" h="974089">
                <a:moveTo>
                  <a:pt x="148462" y="0"/>
                </a:moveTo>
                <a:lnTo>
                  <a:pt x="725169" y="0"/>
                </a:lnTo>
                <a:lnTo>
                  <a:pt x="754760" y="2794"/>
                </a:lnTo>
                <a:lnTo>
                  <a:pt x="807974" y="25400"/>
                </a:lnTo>
                <a:lnTo>
                  <a:pt x="848232" y="65532"/>
                </a:lnTo>
                <a:lnTo>
                  <a:pt x="870712" y="118745"/>
                </a:lnTo>
                <a:lnTo>
                  <a:pt x="873505" y="148463"/>
                </a:lnTo>
                <a:lnTo>
                  <a:pt x="873505" y="825500"/>
                </a:lnTo>
                <a:lnTo>
                  <a:pt x="861694" y="883412"/>
                </a:lnTo>
                <a:lnTo>
                  <a:pt x="830199" y="930529"/>
                </a:lnTo>
                <a:lnTo>
                  <a:pt x="782701" y="962533"/>
                </a:lnTo>
                <a:lnTo>
                  <a:pt x="725169" y="973963"/>
                </a:lnTo>
                <a:lnTo>
                  <a:pt x="148462" y="973963"/>
                </a:lnTo>
                <a:lnTo>
                  <a:pt x="90931" y="962533"/>
                </a:lnTo>
                <a:lnTo>
                  <a:pt x="43814" y="930529"/>
                </a:lnTo>
                <a:lnTo>
                  <a:pt x="11810" y="883412"/>
                </a:lnTo>
                <a:lnTo>
                  <a:pt x="0" y="825500"/>
                </a:lnTo>
                <a:lnTo>
                  <a:pt x="0" y="148463"/>
                </a:lnTo>
                <a:lnTo>
                  <a:pt x="11810" y="90932"/>
                </a:lnTo>
                <a:lnTo>
                  <a:pt x="43814" y="43815"/>
                </a:lnTo>
                <a:lnTo>
                  <a:pt x="90931" y="11811"/>
                </a:lnTo>
                <a:lnTo>
                  <a:pt x="14846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860797" y="4699761"/>
            <a:ext cx="46482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Calibri"/>
                <a:cs typeface="Calibri"/>
              </a:rPr>
              <a:t>Сбы</a:t>
            </a:r>
            <a:r>
              <a:rPr sz="800" spc="-5" dirty="0">
                <a:latin typeface="Calibri"/>
                <a:cs typeface="Calibri"/>
              </a:rPr>
              <a:t>то</a:t>
            </a:r>
            <a:r>
              <a:rPr sz="800" dirty="0">
                <a:latin typeface="Calibri"/>
                <a:cs typeface="Calibri"/>
              </a:rPr>
              <a:t>вые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667755" y="4297679"/>
            <a:ext cx="861060" cy="965200"/>
          </a:xfrm>
          <a:custGeom>
            <a:avLst/>
            <a:gdLst/>
            <a:ahLst/>
            <a:cxnLst/>
            <a:rect l="l" t="t" r="r" b="b"/>
            <a:pathLst>
              <a:path w="861059" h="965200">
                <a:moveTo>
                  <a:pt x="717550" y="0"/>
                </a:moveTo>
                <a:lnTo>
                  <a:pt x="143510" y="0"/>
                </a:lnTo>
                <a:lnTo>
                  <a:pt x="98153" y="7317"/>
                </a:lnTo>
                <a:lnTo>
                  <a:pt x="58759" y="27692"/>
                </a:lnTo>
                <a:lnTo>
                  <a:pt x="27692" y="58759"/>
                </a:lnTo>
                <a:lnTo>
                  <a:pt x="7317" y="98153"/>
                </a:lnTo>
                <a:lnTo>
                  <a:pt x="0" y="143510"/>
                </a:lnTo>
                <a:lnTo>
                  <a:pt x="0" y="821182"/>
                </a:lnTo>
                <a:lnTo>
                  <a:pt x="7317" y="866538"/>
                </a:lnTo>
                <a:lnTo>
                  <a:pt x="27692" y="905932"/>
                </a:lnTo>
                <a:lnTo>
                  <a:pt x="58759" y="936999"/>
                </a:lnTo>
                <a:lnTo>
                  <a:pt x="98153" y="957374"/>
                </a:lnTo>
                <a:lnTo>
                  <a:pt x="143510" y="964692"/>
                </a:lnTo>
                <a:lnTo>
                  <a:pt x="717550" y="964692"/>
                </a:lnTo>
                <a:lnTo>
                  <a:pt x="762906" y="957374"/>
                </a:lnTo>
                <a:lnTo>
                  <a:pt x="802300" y="936999"/>
                </a:lnTo>
                <a:lnTo>
                  <a:pt x="833367" y="905932"/>
                </a:lnTo>
                <a:lnTo>
                  <a:pt x="853742" y="866538"/>
                </a:lnTo>
                <a:lnTo>
                  <a:pt x="861060" y="821182"/>
                </a:lnTo>
                <a:lnTo>
                  <a:pt x="861060" y="143510"/>
                </a:lnTo>
                <a:lnTo>
                  <a:pt x="853742" y="98153"/>
                </a:lnTo>
                <a:lnTo>
                  <a:pt x="833367" y="58759"/>
                </a:lnTo>
                <a:lnTo>
                  <a:pt x="802300" y="27692"/>
                </a:lnTo>
                <a:lnTo>
                  <a:pt x="762906" y="7317"/>
                </a:lnTo>
                <a:lnTo>
                  <a:pt x="71755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663184" y="4293108"/>
            <a:ext cx="870585" cy="974090"/>
          </a:xfrm>
          <a:custGeom>
            <a:avLst/>
            <a:gdLst/>
            <a:ahLst/>
            <a:cxnLst/>
            <a:rect l="l" t="t" r="r" b="b"/>
            <a:pathLst>
              <a:path w="870584" h="974089">
                <a:moveTo>
                  <a:pt x="148081" y="0"/>
                </a:moveTo>
                <a:lnTo>
                  <a:pt x="722376" y="0"/>
                </a:lnTo>
                <a:lnTo>
                  <a:pt x="751966" y="2794"/>
                </a:lnTo>
                <a:lnTo>
                  <a:pt x="804926" y="25400"/>
                </a:lnTo>
                <a:lnTo>
                  <a:pt x="844931" y="65532"/>
                </a:lnTo>
                <a:lnTo>
                  <a:pt x="867537" y="118364"/>
                </a:lnTo>
                <a:lnTo>
                  <a:pt x="870331" y="148082"/>
                </a:lnTo>
                <a:lnTo>
                  <a:pt x="870331" y="826262"/>
                </a:lnTo>
                <a:lnTo>
                  <a:pt x="858900" y="883412"/>
                </a:lnTo>
                <a:lnTo>
                  <a:pt x="826896" y="930529"/>
                </a:lnTo>
                <a:lnTo>
                  <a:pt x="779906" y="962533"/>
                </a:lnTo>
                <a:lnTo>
                  <a:pt x="722376" y="973963"/>
                </a:lnTo>
                <a:lnTo>
                  <a:pt x="148081" y="973963"/>
                </a:lnTo>
                <a:lnTo>
                  <a:pt x="90424" y="962533"/>
                </a:lnTo>
                <a:lnTo>
                  <a:pt x="43433" y="930529"/>
                </a:lnTo>
                <a:lnTo>
                  <a:pt x="11429" y="883412"/>
                </a:lnTo>
                <a:lnTo>
                  <a:pt x="0" y="826262"/>
                </a:lnTo>
                <a:lnTo>
                  <a:pt x="0" y="148082"/>
                </a:lnTo>
                <a:lnTo>
                  <a:pt x="11429" y="90424"/>
                </a:lnTo>
                <a:lnTo>
                  <a:pt x="43433" y="43434"/>
                </a:lnTo>
                <a:lnTo>
                  <a:pt x="90424" y="11430"/>
                </a:lnTo>
                <a:lnTo>
                  <a:pt x="148081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876671" y="4638802"/>
            <a:ext cx="44386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20" marR="5080" indent="-33655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libri"/>
                <a:cs typeface="Calibri"/>
              </a:rPr>
              <a:t>О</a:t>
            </a:r>
            <a:r>
              <a:rPr sz="800" dirty="0">
                <a:latin typeface="Calibri"/>
                <a:cs typeface="Calibri"/>
              </a:rPr>
              <a:t>б</a:t>
            </a:r>
            <a:r>
              <a:rPr sz="800" spc="-5" dirty="0">
                <a:latin typeface="Calibri"/>
                <a:cs typeface="Calibri"/>
              </a:rPr>
              <a:t>сл</a:t>
            </a:r>
            <a:r>
              <a:rPr sz="800" spc="-10" dirty="0">
                <a:latin typeface="Calibri"/>
                <a:cs typeface="Calibri"/>
              </a:rPr>
              <a:t>у</a:t>
            </a:r>
            <a:r>
              <a:rPr sz="800" dirty="0">
                <a:latin typeface="Calibri"/>
                <a:cs typeface="Calibri"/>
              </a:rPr>
              <a:t>ж</a:t>
            </a:r>
            <a:r>
              <a:rPr sz="800" spc="-5" dirty="0">
                <a:latin typeface="Calibri"/>
                <a:cs typeface="Calibri"/>
              </a:rPr>
              <a:t>и</a:t>
            </a:r>
            <a:r>
              <a:rPr sz="800" dirty="0">
                <a:latin typeface="Calibri"/>
                <a:cs typeface="Calibri"/>
              </a:rPr>
              <a:t>-  </a:t>
            </a:r>
            <a:r>
              <a:rPr sz="800" spc="-5" dirty="0">
                <a:latin typeface="Calibri"/>
                <a:cs typeface="Calibri"/>
              </a:rPr>
              <a:t>вающие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673595" y="4297679"/>
            <a:ext cx="861060" cy="965200"/>
          </a:xfrm>
          <a:custGeom>
            <a:avLst/>
            <a:gdLst/>
            <a:ahLst/>
            <a:cxnLst/>
            <a:rect l="l" t="t" r="r" b="b"/>
            <a:pathLst>
              <a:path w="861059" h="965200">
                <a:moveTo>
                  <a:pt x="717550" y="0"/>
                </a:moveTo>
                <a:lnTo>
                  <a:pt x="143509" y="0"/>
                </a:lnTo>
                <a:lnTo>
                  <a:pt x="98153" y="7317"/>
                </a:lnTo>
                <a:lnTo>
                  <a:pt x="58759" y="27692"/>
                </a:lnTo>
                <a:lnTo>
                  <a:pt x="27692" y="58759"/>
                </a:lnTo>
                <a:lnTo>
                  <a:pt x="7317" y="98153"/>
                </a:lnTo>
                <a:lnTo>
                  <a:pt x="0" y="143510"/>
                </a:lnTo>
                <a:lnTo>
                  <a:pt x="0" y="821182"/>
                </a:lnTo>
                <a:lnTo>
                  <a:pt x="7317" y="866538"/>
                </a:lnTo>
                <a:lnTo>
                  <a:pt x="27692" y="905932"/>
                </a:lnTo>
                <a:lnTo>
                  <a:pt x="58759" y="936999"/>
                </a:lnTo>
                <a:lnTo>
                  <a:pt x="98153" y="957374"/>
                </a:lnTo>
                <a:lnTo>
                  <a:pt x="143509" y="964692"/>
                </a:lnTo>
                <a:lnTo>
                  <a:pt x="717550" y="964692"/>
                </a:lnTo>
                <a:lnTo>
                  <a:pt x="762906" y="957374"/>
                </a:lnTo>
                <a:lnTo>
                  <a:pt x="802300" y="936999"/>
                </a:lnTo>
                <a:lnTo>
                  <a:pt x="833367" y="905932"/>
                </a:lnTo>
                <a:lnTo>
                  <a:pt x="853742" y="866538"/>
                </a:lnTo>
                <a:lnTo>
                  <a:pt x="861059" y="821182"/>
                </a:lnTo>
                <a:lnTo>
                  <a:pt x="861059" y="143510"/>
                </a:lnTo>
                <a:lnTo>
                  <a:pt x="853742" y="98153"/>
                </a:lnTo>
                <a:lnTo>
                  <a:pt x="833367" y="58759"/>
                </a:lnTo>
                <a:lnTo>
                  <a:pt x="802300" y="27692"/>
                </a:lnTo>
                <a:lnTo>
                  <a:pt x="762906" y="7317"/>
                </a:lnTo>
                <a:lnTo>
                  <a:pt x="71755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669023" y="4293108"/>
            <a:ext cx="870585" cy="974090"/>
          </a:xfrm>
          <a:custGeom>
            <a:avLst/>
            <a:gdLst/>
            <a:ahLst/>
            <a:cxnLst/>
            <a:rect l="l" t="t" r="r" b="b"/>
            <a:pathLst>
              <a:path w="870584" h="974089">
                <a:moveTo>
                  <a:pt x="148081" y="0"/>
                </a:moveTo>
                <a:lnTo>
                  <a:pt x="722376" y="0"/>
                </a:lnTo>
                <a:lnTo>
                  <a:pt x="751967" y="2794"/>
                </a:lnTo>
                <a:lnTo>
                  <a:pt x="804926" y="25400"/>
                </a:lnTo>
                <a:lnTo>
                  <a:pt x="844930" y="65532"/>
                </a:lnTo>
                <a:lnTo>
                  <a:pt x="867536" y="118364"/>
                </a:lnTo>
                <a:lnTo>
                  <a:pt x="870330" y="148082"/>
                </a:lnTo>
                <a:lnTo>
                  <a:pt x="870330" y="826262"/>
                </a:lnTo>
                <a:lnTo>
                  <a:pt x="858901" y="883412"/>
                </a:lnTo>
                <a:lnTo>
                  <a:pt x="826897" y="930529"/>
                </a:lnTo>
                <a:lnTo>
                  <a:pt x="779906" y="962533"/>
                </a:lnTo>
                <a:lnTo>
                  <a:pt x="722376" y="973963"/>
                </a:lnTo>
                <a:lnTo>
                  <a:pt x="148081" y="973963"/>
                </a:lnTo>
                <a:lnTo>
                  <a:pt x="90424" y="962533"/>
                </a:lnTo>
                <a:lnTo>
                  <a:pt x="43433" y="930529"/>
                </a:lnTo>
                <a:lnTo>
                  <a:pt x="11429" y="883412"/>
                </a:lnTo>
                <a:lnTo>
                  <a:pt x="0" y="826262"/>
                </a:lnTo>
                <a:lnTo>
                  <a:pt x="0" y="148082"/>
                </a:lnTo>
                <a:lnTo>
                  <a:pt x="11429" y="90424"/>
                </a:lnTo>
                <a:lnTo>
                  <a:pt x="43433" y="43434"/>
                </a:lnTo>
                <a:lnTo>
                  <a:pt x="90424" y="11430"/>
                </a:lnTo>
                <a:lnTo>
                  <a:pt x="148081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908418" y="4638802"/>
            <a:ext cx="39052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" marR="5080" indent="-9525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Calibri"/>
                <a:cs typeface="Calibri"/>
              </a:rPr>
              <a:t>Снабж</a:t>
            </a:r>
            <a:r>
              <a:rPr sz="800" spc="-5" dirty="0">
                <a:latin typeface="Calibri"/>
                <a:cs typeface="Calibri"/>
              </a:rPr>
              <a:t>е</a:t>
            </a:r>
            <a:r>
              <a:rPr sz="800" dirty="0">
                <a:latin typeface="Calibri"/>
                <a:cs typeface="Calibri"/>
              </a:rPr>
              <a:t>-  н</a:t>
            </a:r>
            <a:r>
              <a:rPr sz="800" spc="-5" dirty="0">
                <a:latin typeface="Calibri"/>
                <a:cs typeface="Calibri"/>
              </a:rPr>
              <a:t>чес</a:t>
            </a:r>
            <a:r>
              <a:rPr sz="800" dirty="0">
                <a:latin typeface="Calibri"/>
                <a:cs typeface="Calibri"/>
              </a:rPr>
              <a:t>к</a:t>
            </a:r>
            <a:r>
              <a:rPr sz="800" spc="-5" dirty="0">
                <a:latin typeface="Calibri"/>
                <a:cs typeface="Calibri"/>
              </a:rPr>
              <a:t>и</a:t>
            </a:r>
            <a:r>
              <a:rPr sz="800" dirty="0">
                <a:latin typeface="Calibri"/>
                <a:cs typeface="Calibri"/>
              </a:rPr>
              <a:t>е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679435" y="4297679"/>
            <a:ext cx="861060" cy="965200"/>
          </a:xfrm>
          <a:custGeom>
            <a:avLst/>
            <a:gdLst/>
            <a:ahLst/>
            <a:cxnLst/>
            <a:rect l="l" t="t" r="r" b="b"/>
            <a:pathLst>
              <a:path w="861059" h="965200">
                <a:moveTo>
                  <a:pt x="717550" y="0"/>
                </a:moveTo>
                <a:lnTo>
                  <a:pt x="143510" y="0"/>
                </a:lnTo>
                <a:lnTo>
                  <a:pt x="98153" y="7317"/>
                </a:lnTo>
                <a:lnTo>
                  <a:pt x="58759" y="27692"/>
                </a:lnTo>
                <a:lnTo>
                  <a:pt x="27692" y="58759"/>
                </a:lnTo>
                <a:lnTo>
                  <a:pt x="7317" y="98153"/>
                </a:lnTo>
                <a:lnTo>
                  <a:pt x="0" y="143510"/>
                </a:lnTo>
                <a:lnTo>
                  <a:pt x="0" y="821182"/>
                </a:lnTo>
                <a:lnTo>
                  <a:pt x="7317" y="866538"/>
                </a:lnTo>
                <a:lnTo>
                  <a:pt x="27692" y="905932"/>
                </a:lnTo>
                <a:lnTo>
                  <a:pt x="58759" y="936999"/>
                </a:lnTo>
                <a:lnTo>
                  <a:pt x="98153" y="957374"/>
                </a:lnTo>
                <a:lnTo>
                  <a:pt x="143510" y="964692"/>
                </a:lnTo>
                <a:lnTo>
                  <a:pt x="717550" y="964692"/>
                </a:lnTo>
                <a:lnTo>
                  <a:pt x="762906" y="957374"/>
                </a:lnTo>
                <a:lnTo>
                  <a:pt x="802300" y="936999"/>
                </a:lnTo>
                <a:lnTo>
                  <a:pt x="833367" y="905932"/>
                </a:lnTo>
                <a:lnTo>
                  <a:pt x="853742" y="866538"/>
                </a:lnTo>
                <a:lnTo>
                  <a:pt x="861060" y="821182"/>
                </a:lnTo>
                <a:lnTo>
                  <a:pt x="861060" y="143510"/>
                </a:lnTo>
                <a:lnTo>
                  <a:pt x="853742" y="98153"/>
                </a:lnTo>
                <a:lnTo>
                  <a:pt x="833367" y="58759"/>
                </a:lnTo>
                <a:lnTo>
                  <a:pt x="802300" y="27692"/>
                </a:lnTo>
                <a:lnTo>
                  <a:pt x="762906" y="7317"/>
                </a:lnTo>
                <a:lnTo>
                  <a:pt x="71755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674864" y="4293108"/>
            <a:ext cx="870585" cy="974090"/>
          </a:xfrm>
          <a:custGeom>
            <a:avLst/>
            <a:gdLst/>
            <a:ahLst/>
            <a:cxnLst/>
            <a:rect l="l" t="t" r="r" b="b"/>
            <a:pathLst>
              <a:path w="870584" h="974089">
                <a:moveTo>
                  <a:pt x="148081" y="0"/>
                </a:moveTo>
                <a:lnTo>
                  <a:pt x="722376" y="0"/>
                </a:lnTo>
                <a:lnTo>
                  <a:pt x="751966" y="2794"/>
                </a:lnTo>
                <a:lnTo>
                  <a:pt x="804926" y="25400"/>
                </a:lnTo>
                <a:lnTo>
                  <a:pt x="844930" y="65532"/>
                </a:lnTo>
                <a:lnTo>
                  <a:pt x="867536" y="118364"/>
                </a:lnTo>
                <a:lnTo>
                  <a:pt x="870330" y="148082"/>
                </a:lnTo>
                <a:lnTo>
                  <a:pt x="870330" y="826262"/>
                </a:lnTo>
                <a:lnTo>
                  <a:pt x="858901" y="883412"/>
                </a:lnTo>
                <a:lnTo>
                  <a:pt x="826896" y="930529"/>
                </a:lnTo>
                <a:lnTo>
                  <a:pt x="779906" y="962533"/>
                </a:lnTo>
                <a:lnTo>
                  <a:pt x="722376" y="973963"/>
                </a:lnTo>
                <a:lnTo>
                  <a:pt x="148081" y="973963"/>
                </a:lnTo>
                <a:lnTo>
                  <a:pt x="90424" y="962533"/>
                </a:lnTo>
                <a:lnTo>
                  <a:pt x="43433" y="930529"/>
                </a:lnTo>
                <a:lnTo>
                  <a:pt x="11429" y="883412"/>
                </a:lnTo>
                <a:lnTo>
                  <a:pt x="0" y="826262"/>
                </a:lnTo>
                <a:lnTo>
                  <a:pt x="0" y="148082"/>
                </a:lnTo>
                <a:lnTo>
                  <a:pt x="11429" y="90424"/>
                </a:lnTo>
                <a:lnTo>
                  <a:pt x="43433" y="43434"/>
                </a:lnTo>
                <a:lnTo>
                  <a:pt x="90424" y="11430"/>
                </a:lnTo>
                <a:lnTo>
                  <a:pt x="148081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895970" y="4638802"/>
            <a:ext cx="42862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310" marR="5080" indent="-55244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Calibri"/>
                <a:cs typeface="Calibri"/>
              </a:rPr>
              <a:t>Са</a:t>
            </a:r>
            <a:r>
              <a:rPr sz="800" spc="-10" dirty="0">
                <a:latin typeface="Calibri"/>
                <a:cs typeface="Calibri"/>
              </a:rPr>
              <a:t>д</a:t>
            </a:r>
            <a:r>
              <a:rPr sz="800" spc="-5" dirty="0">
                <a:latin typeface="Calibri"/>
                <a:cs typeface="Calibri"/>
              </a:rPr>
              <a:t>о</a:t>
            </a:r>
            <a:r>
              <a:rPr sz="800" dirty="0">
                <a:latin typeface="Calibri"/>
                <a:cs typeface="Calibri"/>
              </a:rPr>
              <a:t>в</a:t>
            </a:r>
            <a:r>
              <a:rPr sz="800" spc="-5" dirty="0">
                <a:latin typeface="Calibri"/>
                <a:cs typeface="Calibri"/>
              </a:rPr>
              <a:t>од</a:t>
            </a:r>
            <a:r>
              <a:rPr sz="800" dirty="0">
                <a:latin typeface="Calibri"/>
                <a:cs typeface="Calibri"/>
              </a:rPr>
              <a:t>-  </a:t>
            </a:r>
            <a:r>
              <a:rPr sz="800" spc="-5" dirty="0">
                <a:latin typeface="Calibri"/>
                <a:cs typeface="Calibri"/>
              </a:rPr>
              <a:t>ческие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683752" y="4297679"/>
            <a:ext cx="864235" cy="965200"/>
          </a:xfrm>
          <a:custGeom>
            <a:avLst/>
            <a:gdLst/>
            <a:ahLst/>
            <a:cxnLst/>
            <a:rect l="l" t="t" r="r" b="b"/>
            <a:pathLst>
              <a:path w="864234" h="965200">
                <a:moveTo>
                  <a:pt x="720090" y="0"/>
                </a:moveTo>
                <a:lnTo>
                  <a:pt x="144018" y="0"/>
                </a:lnTo>
                <a:lnTo>
                  <a:pt x="98511" y="7345"/>
                </a:lnTo>
                <a:lnTo>
                  <a:pt x="58978" y="27797"/>
                </a:lnTo>
                <a:lnTo>
                  <a:pt x="27797" y="58978"/>
                </a:lnTo>
                <a:lnTo>
                  <a:pt x="7345" y="98511"/>
                </a:lnTo>
                <a:lnTo>
                  <a:pt x="0" y="144018"/>
                </a:lnTo>
                <a:lnTo>
                  <a:pt x="0" y="820674"/>
                </a:lnTo>
                <a:lnTo>
                  <a:pt x="7345" y="866180"/>
                </a:lnTo>
                <a:lnTo>
                  <a:pt x="27797" y="905713"/>
                </a:lnTo>
                <a:lnTo>
                  <a:pt x="58978" y="936894"/>
                </a:lnTo>
                <a:lnTo>
                  <a:pt x="98511" y="957346"/>
                </a:lnTo>
                <a:lnTo>
                  <a:pt x="144018" y="964692"/>
                </a:lnTo>
                <a:lnTo>
                  <a:pt x="720090" y="964692"/>
                </a:lnTo>
                <a:lnTo>
                  <a:pt x="765596" y="957346"/>
                </a:lnTo>
                <a:lnTo>
                  <a:pt x="805129" y="936894"/>
                </a:lnTo>
                <a:lnTo>
                  <a:pt x="836310" y="905713"/>
                </a:lnTo>
                <a:lnTo>
                  <a:pt x="856762" y="866180"/>
                </a:lnTo>
                <a:lnTo>
                  <a:pt x="864107" y="820674"/>
                </a:lnTo>
                <a:lnTo>
                  <a:pt x="864107" y="144018"/>
                </a:lnTo>
                <a:lnTo>
                  <a:pt x="856762" y="98511"/>
                </a:lnTo>
                <a:lnTo>
                  <a:pt x="836310" y="58978"/>
                </a:lnTo>
                <a:lnTo>
                  <a:pt x="805129" y="27797"/>
                </a:lnTo>
                <a:lnTo>
                  <a:pt x="765596" y="7345"/>
                </a:lnTo>
                <a:lnTo>
                  <a:pt x="72009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679180" y="4293108"/>
            <a:ext cx="873760" cy="974090"/>
          </a:xfrm>
          <a:custGeom>
            <a:avLst/>
            <a:gdLst/>
            <a:ahLst/>
            <a:cxnLst/>
            <a:rect l="l" t="t" r="r" b="b"/>
            <a:pathLst>
              <a:path w="873759" h="974089">
                <a:moveTo>
                  <a:pt x="148463" y="0"/>
                </a:moveTo>
                <a:lnTo>
                  <a:pt x="725170" y="0"/>
                </a:lnTo>
                <a:lnTo>
                  <a:pt x="754761" y="2794"/>
                </a:lnTo>
                <a:lnTo>
                  <a:pt x="807974" y="25400"/>
                </a:lnTo>
                <a:lnTo>
                  <a:pt x="848233" y="65532"/>
                </a:lnTo>
                <a:lnTo>
                  <a:pt x="870712" y="118745"/>
                </a:lnTo>
                <a:lnTo>
                  <a:pt x="873505" y="148463"/>
                </a:lnTo>
                <a:lnTo>
                  <a:pt x="873505" y="825500"/>
                </a:lnTo>
                <a:lnTo>
                  <a:pt x="861695" y="883412"/>
                </a:lnTo>
                <a:lnTo>
                  <a:pt x="830199" y="930529"/>
                </a:lnTo>
                <a:lnTo>
                  <a:pt x="782701" y="962533"/>
                </a:lnTo>
                <a:lnTo>
                  <a:pt x="725170" y="973963"/>
                </a:lnTo>
                <a:lnTo>
                  <a:pt x="148463" y="973963"/>
                </a:lnTo>
                <a:lnTo>
                  <a:pt x="90931" y="962533"/>
                </a:lnTo>
                <a:lnTo>
                  <a:pt x="43815" y="930529"/>
                </a:lnTo>
                <a:lnTo>
                  <a:pt x="11811" y="883412"/>
                </a:lnTo>
                <a:lnTo>
                  <a:pt x="0" y="825500"/>
                </a:lnTo>
                <a:lnTo>
                  <a:pt x="0" y="148463"/>
                </a:lnTo>
                <a:lnTo>
                  <a:pt x="11811" y="90932"/>
                </a:lnTo>
                <a:lnTo>
                  <a:pt x="43815" y="43815"/>
                </a:lnTo>
                <a:lnTo>
                  <a:pt x="90931" y="11811"/>
                </a:lnTo>
                <a:lnTo>
                  <a:pt x="148463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878061" y="4638802"/>
            <a:ext cx="47752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libri"/>
                <a:cs typeface="Calibri"/>
              </a:rPr>
              <a:t>Животно-  </a:t>
            </a:r>
            <a:r>
              <a:rPr sz="800" dirty="0">
                <a:latin typeface="Calibri"/>
                <a:cs typeface="Calibri"/>
              </a:rPr>
              <a:t>в</a:t>
            </a:r>
            <a:r>
              <a:rPr sz="800" spc="-5" dirty="0">
                <a:latin typeface="Calibri"/>
                <a:cs typeface="Calibri"/>
              </a:rPr>
              <a:t>одчес</a:t>
            </a:r>
            <a:r>
              <a:rPr sz="800" dirty="0">
                <a:latin typeface="Calibri"/>
                <a:cs typeface="Calibri"/>
              </a:rPr>
              <a:t>к</a:t>
            </a:r>
            <a:r>
              <a:rPr sz="800" spc="-5" dirty="0">
                <a:latin typeface="Calibri"/>
                <a:cs typeface="Calibri"/>
              </a:rPr>
              <a:t>и</a:t>
            </a:r>
            <a:r>
              <a:rPr sz="800" dirty="0">
                <a:latin typeface="Calibri"/>
                <a:cs typeface="Calibri"/>
              </a:rPr>
              <a:t>е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9689592" y="4297679"/>
            <a:ext cx="862965" cy="965200"/>
          </a:xfrm>
          <a:custGeom>
            <a:avLst/>
            <a:gdLst/>
            <a:ahLst/>
            <a:cxnLst/>
            <a:rect l="l" t="t" r="r" b="b"/>
            <a:pathLst>
              <a:path w="862965" h="965200">
                <a:moveTo>
                  <a:pt x="718819" y="0"/>
                </a:moveTo>
                <a:lnTo>
                  <a:pt x="143763" y="0"/>
                </a:lnTo>
                <a:lnTo>
                  <a:pt x="98332" y="7331"/>
                </a:lnTo>
                <a:lnTo>
                  <a:pt x="58869" y="27744"/>
                </a:lnTo>
                <a:lnTo>
                  <a:pt x="27744" y="58869"/>
                </a:lnTo>
                <a:lnTo>
                  <a:pt x="7331" y="98332"/>
                </a:lnTo>
                <a:lnTo>
                  <a:pt x="0" y="143764"/>
                </a:lnTo>
                <a:lnTo>
                  <a:pt x="0" y="820928"/>
                </a:lnTo>
                <a:lnTo>
                  <a:pt x="7331" y="866359"/>
                </a:lnTo>
                <a:lnTo>
                  <a:pt x="27744" y="905822"/>
                </a:lnTo>
                <a:lnTo>
                  <a:pt x="58869" y="936947"/>
                </a:lnTo>
                <a:lnTo>
                  <a:pt x="98332" y="957360"/>
                </a:lnTo>
                <a:lnTo>
                  <a:pt x="143763" y="964692"/>
                </a:lnTo>
                <a:lnTo>
                  <a:pt x="718819" y="964692"/>
                </a:lnTo>
                <a:lnTo>
                  <a:pt x="764251" y="957360"/>
                </a:lnTo>
                <a:lnTo>
                  <a:pt x="803714" y="936947"/>
                </a:lnTo>
                <a:lnTo>
                  <a:pt x="834839" y="905822"/>
                </a:lnTo>
                <a:lnTo>
                  <a:pt x="855252" y="866359"/>
                </a:lnTo>
                <a:lnTo>
                  <a:pt x="862583" y="820928"/>
                </a:lnTo>
                <a:lnTo>
                  <a:pt x="862583" y="143764"/>
                </a:lnTo>
                <a:lnTo>
                  <a:pt x="855252" y="98332"/>
                </a:lnTo>
                <a:lnTo>
                  <a:pt x="834839" y="58869"/>
                </a:lnTo>
                <a:lnTo>
                  <a:pt x="803714" y="27744"/>
                </a:lnTo>
                <a:lnTo>
                  <a:pt x="764251" y="7331"/>
                </a:lnTo>
                <a:lnTo>
                  <a:pt x="71881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685019" y="4293108"/>
            <a:ext cx="872490" cy="974090"/>
          </a:xfrm>
          <a:custGeom>
            <a:avLst/>
            <a:gdLst/>
            <a:ahLst/>
            <a:cxnLst/>
            <a:rect l="l" t="t" r="r" b="b"/>
            <a:pathLst>
              <a:path w="872490" h="974089">
                <a:moveTo>
                  <a:pt x="148462" y="0"/>
                </a:moveTo>
                <a:lnTo>
                  <a:pt x="723900" y="0"/>
                </a:lnTo>
                <a:lnTo>
                  <a:pt x="753618" y="2794"/>
                </a:lnTo>
                <a:lnTo>
                  <a:pt x="806450" y="25400"/>
                </a:lnTo>
                <a:lnTo>
                  <a:pt x="846581" y="65532"/>
                </a:lnTo>
                <a:lnTo>
                  <a:pt x="869060" y="118745"/>
                </a:lnTo>
                <a:lnTo>
                  <a:pt x="871981" y="148463"/>
                </a:lnTo>
                <a:lnTo>
                  <a:pt x="871981" y="825881"/>
                </a:lnTo>
                <a:lnTo>
                  <a:pt x="860551" y="883412"/>
                </a:lnTo>
                <a:lnTo>
                  <a:pt x="828548" y="930529"/>
                </a:lnTo>
                <a:lnTo>
                  <a:pt x="781430" y="962533"/>
                </a:lnTo>
                <a:lnTo>
                  <a:pt x="723900" y="973963"/>
                </a:lnTo>
                <a:lnTo>
                  <a:pt x="148462" y="973963"/>
                </a:lnTo>
                <a:lnTo>
                  <a:pt x="90931" y="962533"/>
                </a:lnTo>
                <a:lnTo>
                  <a:pt x="43814" y="930529"/>
                </a:lnTo>
                <a:lnTo>
                  <a:pt x="11810" y="883412"/>
                </a:lnTo>
                <a:lnTo>
                  <a:pt x="0" y="825881"/>
                </a:lnTo>
                <a:lnTo>
                  <a:pt x="0" y="148463"/>
                </a:lnTo>
                <a:lnTo>
                  <a:pt x="11810" y="90932"/>
                </a:lnTo>
                <a:lnTo>
                  <a:pt x="43814" y="43815"/>
                </a:lnTo>
                <a:lnTo>
                  <a:pt x="90931" y="11811"/>
                </a:lnTo>
                <a:lnTo>
                  <a:pt x="14846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9907651" y="4638802"/>
            <a:ext cx="42862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4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libri"/>
                <a:cs typeface="Calibri"/>
              </a:rPr>
              <a:t>Огород-  </a:t>
            </a:r>
            <a:r>
              <a:rPr sz="800" dirty="0">
                <a:latin typeface="Calibri"/>
                <a:cs typeface="Calibri"/>
              </a:rPr>
              <a:t>ни</a:t>
            </a:r>
            <a:r>
              <a:rPr sz="800" spc="-10" dirty="0">
                <a:latin typeface="Calibri"/>
                <a:cs typeface="Calibri"/>
              </a:rPr>
              <a:t>ч</a:t>
            </a:r>
            <a:r>
              <a:rPr sz="800" spc="-5" dirty="0">
                <a:latin typeface="Calibri"/>
                <a:cs typeface="Calibri"/>
              </a:rPr>
              <a:t>ес</a:t>
            </a:r>
            <a:r>
              <a:rPr sz="800" dirty="0">
                <a:latin typeface="Calibri"/>
                <a:cs typeface="Calibri"/>
              </a:rPr>
              <a:t>к</a:t>
            </a:r>
            <a:r>
              <a:rPr sz="800" spc="-5" dirty="0">
                <a:latin typeface="Calibri"/>
                <a:cs typeface="Calibri"/>
              </a:rPr>
              <a:t>и</a:t>
            </a:r>
            <a:r>
              <a:rPr sz="800" dirty="0">
                <a:latin typeface="Calibri"/>
                <a:cs typeface="Calibri"/>
              </a:rPr>
              <a:t>е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0696956" y="4297679"/>
            <a:ext cx="859790" cy="965200"/>
          </a:xfrm>
          <a:custGeom>
            <a:avLst/>
            <a:gdLst/>
            <a:ahLst/>
            <a:cxnLst/>
            <a:rect l="l" t="t" r="r" b="b"/>
            <a:pathLst>
              <a:path w="859790" h="965200">
                <a:moveTo>
                  <a:pt x="716279" y="0"/>
                </a:moveTo>
                <a:lnTo>
                  <a:pt x="143255" y="0"/>
                </a:lnTo>
                <a:lnTo>
                  <a:pt x="97974" y="7303"/>
                </a:lnTo>
                <a:lnTo>
                  <a:pt x="58649" y="27639"/>
                </a:lnTo>
                <a:lnTo>
                  <a:pt x="27639" y="58649"/>
                </a:lnTo>
                <a:lnTo>
                  <a:pt x="7303" y="97974"/>
                </a:lnTo>
                <a:lnTo>
                  <a:pt x="0" y="143256"/>
                </a:lnTo>
                <a:lnTo>
                  <a:pt x="0" y="821436"/>
                </a:lnTo>
                <a:lnTo>
                  <a:pt x="7303" y="866717"/>
                </a:lnTo>
                <a:lnTo>
                  <a:pt x="27639" y="906042"/>
                </a:lnTo>
                <a:lnTo>
                  <a:pt x="58649" y="937052"/>
                </a:lnTo>
                <a:lnTo>
                  <a:pt x="97974" y="957388"/>
                </a:lnTo>
                <a:lnTo>
                  <a:pt x="143255" y="964692"/>
                </a:lnTo>
                <a:lnTo>
                  <a:pt x="716279" y="964692"/>
                </a:lnTo>
                <a:lnTo>
                  <a:pt x="761561" y="957388"/>
                </a:lnTo>
                <a:lnTo>
                  <a:pt x="800886" y="937052"/>
                </a:lnTo>
                <a:lnTo>
                  <a:pt x="831896" y="906042"/>
                </a:lnTo>
                <a:lnTo>
                  <a:pt x="852232" y="866717"/>
                </a:lnTo>
                <a:lnTo>
                  <a:pt x="859536" y="821436"/>
                </a:lnTo>
                <a:lnTo>
                  <a:pt x="859536" y="143256"/>
                </a:lnTo>
                <a:lnTo>
                  <a:pt x="852232" y="97974"/>
                </a:lnTo>
                <a:lnTo>
                  <a:pt x="831896" y="58649"/>
                </a:lnTo>
                <a:lnTo>
                  <a:pt x="800886" y="27639"/>
                </a:lnTo>
                <a:lnTo>
                  <a:pt x="761561" y="7303"/>
                </a:lnTo>
                <a:lnTo>
                  <a:pt x="71627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692383" y="4293108"/>
            <a:ext cx="869315" cy="974090"/>
          </a:xfrm>
          <a:custGeom>
            <a:avLst/>
            <a:gdLst/>
            <a:ahLst/>
            <a:cxnLst/>
            <a:rect l="l" t="t" r="r" b="b"/>
            <a:pathLst>
              <a:path w="869315" h="974089">
                <a:moveTo>
                  <a:pt x="147574" y="0"/>
                </a:moveTo>
                <a:lnTo>
                  <a:pt x="721106" y="0"/>
                </a:lnTo>
                <a:lnTo>
                  <a:pt x="750824" y="2794"/>
                </a:lnTo>
                <a:lnTo>
                  <a:pt x="803656" y="25400"/>
                </a:lnTo>
                <a:lnTo>
                  <a:pt x="843788" y="65151"/>
                </a:lnTo>
                <a:lnTo>
                  <a:pt x="865886" y="117983"/>
                </a:lnTo>
                <a:lnTo>
                  <a:pt x="868807" y="147574"/>
                </a:lnTo>
                <a:lnTo>
                  <a:pt x="868807" y="826262"/>
                </a:lnTo>
                <a:lnTo>
                  <a:pt x="857376" y="883793"/>
                </a:lnTo>
                <a:lnTo>
                  <a:pt x="825754" y="930910"/>
                </a:lnTo>
                <a:lnTo>
                  <a:pt x="778637" y="962533"/>
                </a:lnTo>
                <a:lnTo>
                  <a:pt x="721106" y="973963"/>
                </a:lnTo>
                <a:lnTo>
                  <a:pt x="147574" y="973963"/>
                </a:lnTo>
                <a:lnTo>
                  <a:pt x="90550" y="962533"/>
                </a:lnTo>
                <a:lnTo>
                  <a:pt x="43434" y="930910"/>
                </a:lnTo>
                <a:lnTo>
                  <a:pt x="11430" y="883920"/>
                </a:lnTo>
                <a:lnTo>
                  <a:pt x="0" y="826262"/>
                </a:lnTo>
                <a:lnTo>
                  <a:pt x="0" y="147574"/>
                </a:lnTo>
                <a:lnTo>
                  <a:pt x="11430" y="90424"/>
                </a:lnTo>
                <a:lnTo>
                  <a:pt x="43434" y="43434"/>
                </a:lnTo>
                <a:lnTo>
                  <a:pt x="90424" y="11430"/>
                </a:lnTo>
                <a:lnTo>
                  <a:pt x="147574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10995786" y="4699761"/>
            <a:ext cx="26543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Calibri"/>
                <a:cs typeface="Calibri"/>
              </a:rPr>
              <a:t>Ин</a:t>
            </a:r>
            <a:r>
              <a:rPr sz="800" spc="5" dirty="0">
                <a:latin typeface="Calibri"/>
                <a:cs typeface="Calibri"/>
              </a:rPr>
              <a:t>ы</a:t>
            </a:r>
            <a:r>
              <a:rPr sz="800" dirty="0">
                <a:latin typeface="Calibri"/>
                <a:cs typeface="Calibri"/>
              </a:rPr>
              <a:t>е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153155" y="5745479"/>
            <a:ext cx="861060" cy="965200"/>
          </a:xfrm>
          <a:custGeom>
            <a:avLst/>
            <a:gdLst/>
            <a:ahLst/>
            <a:cxnLst/>
            <a:rect l="l" t="t" r="r" b="b"/>
            <a:pathLst>
              <a:path w="861060" h="965200">
                <a:moveTo>
                  <a:pt x="717549" y="0"/>
                </a:moveTo>
                <a:lnTo>
                  <a:pt x="143509" y="0"/>
                </a:lnTo>
                <a:lnTo>
                  <a:pt x="98153" y="7316"/>
                </a:lnTo>
                <a:lnTo>
                  <a:pt x="58759" y="27688"/>
                </a:lnTo>
                <a:lnTo>
                  <a:pt x="27692" y="58753"/>
                </a:lnTo>
                <a:lnTo>
                  <a:pt x="7317" y="98148"/>
                </a:lnTo>
                <a:lnTo>
                  <a:pt x="0" y="143510"/>
                </a:lnTo>
                <a:lnTo>
                  <a:pt x="0" y="821182"/>
                </a:lnTo>
                <a:lnTo>
                  <a:pt x="7317" y="866543"/>
                </a:lnTo>
                <a:lnTo>
                  <a:pt x="27692" y="905938"/>
                </a:lnTo>
                <a:lnTo>
                  <a:pt x="58759" y="937003"/>
                </a:lnTo>
                <a:lnTo>
                  <a:pt x="98153" y="957375"/>
                </a:lnTo>
                <a:lnTo>
                  <a:pt x="143509" y="964692"/>
                </a:lnTo>
                <a:lnTo>
                  <a:pt x="717549" y="964692"/>
                </a:lnTo>
                <a:lnTo>
                  <a:pt x="762906" y="957375"/>
                </a:lnTo>
                <a:lnTo>
                  <a:pt x="802300" y="937003"/>
                </a:lnTo>
                <a:lnTo>
                  <a:pt x="833367" y="905938"/>
                </a:lnTo>
                <a:lnTo>
                  <a:pt x="853742" y="866543"/>
                </a:lnTo>
                <a:lnTo>
                  <a:pt x="861059" y="821182"/>
                </a:lnTo>
                <a:lnTo>
                  <a:pt x="861059" y="143510"/>
                </a:lnTo>
                <a:lnTo>
                  <a:pt x="853742" y="98148"/>
                </a:lnTo>
                <a:lnTo>
                  <a:pt x="833367" y="58753"/>
                </a:lnTo>
                <a:lnTo>
                  <a:pt x="802300" y="27688"/>
                </a:lnTo>
                <a:lnTo>
                  <a:pt x="762906" y="7316"/>
                </a:lnTo>
                <a:lnTo>
                  <a:pt x="71754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148583" y="5740908"/>
            <a:ext cx="870585" cy="974090"/>
          </a:xfrm>
          <a:custGeom>
            <a:avLst/>
            <a:gdLst/>
            <a:ahLst/>
            <a:cxnLst/>
            <a:rect l="l" t="t" r="r" b="b"/>
            <a:pathLst>
              <a:path w="870585" h="974090">
                <a:moveTo>
                  <a:pt x="148081" y="0"/>
                </a:moveTo>
                <a:lnTo>
                  <a:pt x="722376" y="0"/>
                </a:lnTo>
                <a:lnTo>
                  <a:pt x="751967" y="2844"/>
                </a:lnTo>
                <a:lnTo>
                  <a:pt x="804926" y="25374"/>
                </a:lnTo>
                <a:lnTo>
                  <a:pt x="844931" y="65493"/>
                </a:lnTo>
                <a:lnTo>
                  <a:pt x="867537" y="118363"/>
                </a:lnTo>
                <a:lnTo>
                  <a:pt x="870331" y="148018"/>
                </a:lnTo>
                <a:lnTo>
                  <a:pt x="870331" y="826325"/>
                </a:lnTo>
                <a:lnTo>
                  <a:pt x="858901" y="883462"/>
                </a:lnTo>
                <a:lnTo>
                  <a:pt x="826896" y="930567"/>
                </a:lnTo>
                <a:lnTo>
                  <a:pt x="779907" y="962494"/>
                </a:lnTo>
                <a:lnTo>
                  <a:pt x="722376" y="973950"/>
                </a:lnTo>
                <a:lnTo>
                  <a:pt x="148081" y="973950"/>
                </a:lnTo>
                <a:lnTo>
                  <a:pt x="90424" y="962494"/>
                </a:lnTo>
                <a:lnTo>
                  <a:pt x="43434" y="930567"/>
                </a:lnTo>
                <a:lnTo>
                  <a:pt x="11430" y="883462"/>
                </a:lnTo>
                <a:lnTo>
                  <a:pt x="0" y="826325"/>
                </a:lnTo>
                <a:lnTo>
                  <a:pt x="0" y="148018"/>
                </a:lnTo>
                <a:lnTo>
                  <a:pt x="11430" y="90474"/>
                </a:lnTo>
                <a:lnTo>
                  <a:pt x="43434" y="43395"/>
                </a:lnTo>
                <a:lnTo>
                  <a:pt x="90424" y="11455"/>
                </a:lnTo>
                <a:lnTo>
                  <a:pt x="148081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3276346" y="5945225"/>
            <a:ext cx="615315" cy="560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384" marR="25400" algn="ctr">
              <a:lnSpc>
                <a:spcPct val="100000"/>
              </a:lnSpc>
              <a:spcBef>
                <a:spcPts val="105"/>
              </a:spcBef>
            </a:pPr>
            <a:r>
              <a:rPr sz="500" spc="-5" dirty="0">
                <a:latin typeface="Calibri"/>
                <a:cs typeface="Calibri"/>
              </a:rPr>
              <a:t>Осуществляющие  м</a:t>
            </a:r>
            <a:r>
              <a:rPr sz="500" dirty="0">
                <a:latin typeface="Calibri"/>
                <a:cs typeface="Calibri"/>
              </a:rPr>
              <a:t>ех</a:t>
            </a:r>
            <a:r>
              <a:rPr sz="500" spc="-5" dirty="0">
                <a:latin typeface="Calibri"/>
                <a:cs typeface="Calibri"/>
              </a:rPr>
              <a:t>а</a:t>
            </a:r>
            <a:r>
              <a:rPr sz="500" spc="-10" dirty="0">
                <a:latin typeface="Calibri"/>
                <a:cs typeface="Calibri"/>
              </a:rPr>
              <a:t>н</a:t>
            </a:r>
            <a:r>
              <a:rPr sz="500" dirty="0">
                <a:latin typeface="Calibri"/>
                <a:cs typeface="Calibri"/>
              </a:rPr>
              <a:t>изи</a:t>
            </a:r>
            <a:r>
              <a:rPr sz="500" spc="-5" dirty="0">
                <a:latin typeface="Calibri"/>
                <a:cs typeface="Calibri"/>
              </a:rPr>
              <a:t>ро</a:t>
            </a:r>
            <a:r>
              <a:rPr sz="500" dirty="0">
                <a:latin typeface="Calibri"/>
                <a:cs typeface="Calibri"/>
              </a:rPr>
              <a:t>в</a:t>
            </a:r>
            <a:r>
              <a:rPr sz="500" spc="-5" dirty="0">
                <a:latin typeface="Calibri"/>
                <a:cs typeface="Calibri"/>
              </a:rPr>
              <a:t>а</a:t>
            </a:r>
            <a:r>
              <a:rPr sz="500" spc="-10" dirty="0">
                <a:latin typeface="Calibri"/>
                <a:cs typeface="Calibri"/>
              </a:rPr>
              <a:t>нн</a:t>
            </a:r>
            <a:r>
              <a:rPr sz="500" dirty="0">
                <a:latin typeface="Calibri"/>
                <a:cs typeface="Calibri"/>
              </a:rPr>
              <a:t>ые,  </a:t>
            </a:r>
            <a:r>
              <a:rPr sz="500" spc="-5" dirty="0">
                <a:latin typeface="Calibri"/>
                <a:cs typeface="Calibri"/>
              </a:rPr>
              <a:t>агрохимические,  мелиоративные,  транспортные,</a:t>
            </a:r>
            <a:endParaRPr sz="5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500" spc="-5" dirty="0">
                <a:latin typeface="Calibri"/>
                <a:cs typeface="Calibri"/>
              </a:rPr>
              <a:t>ремонтные,</a:t>
            </a:r>
            <a:endParaRPr sz="5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500" spc="-5" dirty="0">
                <a:latin typeface="Calibri"/>
                <a:cs typeface="Calibri"/>
              </a:rPr>
              <a:t>строительные</a:t>
            </a:r>
            <a:r>
              <a:rPr sz="500" spc="-45" dirty="0">
                <a:latin typeface="Calibri"/>
                <a:cs typeface="Calibri"/>
              </a:rPr>
              <a:t> </a:t>
            </a:r>
            <a:r>
              <a:rPr sz="500" spc="-5" dirty="0">
                <a:latin typeface="Calibri"/>
                <a:cs typeface="Calibri"/>
              </a:rPr>
              <a:t>работы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158996" y="5745479"/>
            <a:ext cx="862965" cy="965200"/>
          </a:xfrm>
          <a:custGeom>
            <a:avLst/>
            <a:gdLst/>
            <a:ahLst/>
            <a:cxnLst/>
            <a:rect l="l" t="t" r="r" b="b"/>
            <a:pathLst>
              <a:path w="862964" h="965200">
                <a:moveTo>
                  <a:pt x="718819" y="0"/>
                </a:moveTo>
                <a:lnTo>
                  <a:pt x="143763" y="0"/>
                </a:lnTo>
                <a:lnTo>
                  <a:pt x="98332" y="7329"/>
                </a:lnTo>
                <a:lnTo>
                  <a:pt x="58869" y="27737"/>
                </a:lnTo>
                <a:lnTo>
                  <a:pt x="27744" y="58858"/>
                </a:lnTo>
                <a:lnTo>
                  <a:pt x="7331" y="98322"/>
                </a:lnTo>
                <a:lnTo>
                  <a:pt x="0" y="143764"/>
                </a:lnTo>
                <a:lnTo>
                  <a:pt x="0" y="820928"/>
                </a:lnTo>
                <a:lnTo>
                  <a:pt x="7331" y="866369"/>
                </a:lnTo>
                <a:lnTo>
                  <a:pt x="27744" y="905833"/>
                </a:lnTo>
                <a:lnTo>
                  <a:pt x="58869" y="936954"/>
                </a:lnTo>
                <a:lnTo>
                  <a:pt x="98332" y="957362"/>
                </a:lnTo>
                <a:lnTo>
                  <a:pt x="143763" y="964692"/>
                </a:lnTo>
                <a:lnTo>
                  <a:pt x="718819" y="964692"/>
                </a:lnTo>
                <a:lnTo>
                  <a:pt x="764251" y="957362"/>
                </a:lnTo>
                <a:lnTo>
                  <a:pt x="803714" y="936954"/>
                </a:lnTo>
                <a:lnTo>
                  <a:pt x="834839" y="905833"/>
                </a:lnTo>
                <a:lnTo>
                  <a:pt x="855252" y="866369"/>
                </a:lnTo>
                <a:lnTo>
                  <a:pt x="862583" y="820928"/>
                </a:lnTo>
                <a:lnTo>
                  <a:pt x="862583" y="143764"/>
                </a:lnTo>
                <a:lnTo>
                  <a:pt x="855252" y="98322"/>
                </a:lnTo>
                <a:lnTo>
                  <a:pt x="834839" y="58858"/>
                </a:lnTo>
                <a:lnTo>
                  <a:pt x="803714" y="27737"/>
                </a:lnTo>
                <a:lnTo>
                  <a:pt x="764251" y="7329"/>
                </a:lnTo>
                <a:lnTo>
                  <a:pt x="71881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154423" y="5740908"/>
            <a:ext cx="872490" cy="974090"/>
          </a:xfrm>
          <a:custGeom>
            <a:avLst/>
            <a:gdLst/>
            <a:ahLst/>
            <a:cxnLst/>
            <a:rect l="l" t="t" r="r" b="b"/>
            <a:pathLst>
              <a:path w="872489" h="974090">
                <a:moveTo>
                  <a:pt x="148462" y="0"/>
                </a:moveTo>
                <a:lnTo>
                  <a:pt x="723900" y="0"/>
                </a:lnTo>
                <a:lnTo>
                  <a:pt x="753617" y="2844"/>
                </a:lnTo>
                <a:lnTo>
                  <a:pt x="806450" y="25374"/>
                </a:lnTo>
                <a:lnTo>
                  <a:pt x="846581" y="65493"/>
                </a:lnTo>
                <a:lnTo>
                  <a:pt x="869061" y="118757"/>
                </a:lnTo>
                <a:lnTo>
                  <a:pt x="871981" y="148412"/>
                </a:lnTo>
                <a:lnTo>
                  <a:pt x="871981" y="825919"/>
                </a:lnTo>
                <a:lnTo>
                  <a:pt x="860551" y="883475"/>
                </a:lnTo>
                <a:lnTo>
                  <a:pt x="828548" y="930554"/>
                </a:lnTo>
                <a:lnTo>
                  <a:pt x="781430" y="962494"/>
                </a:lnTo>
                <a:lnTo>
                  <a:pt x="723900" y="973950"/>
                </a:lnTo>
                <a:lnTo>
                  <a:pt x="148462" y="973950"/>
                </a:lnTo>
                <a:lnTo>
                  <a:pt x="90931" y="962494"/>
                </a:lnTo>
                <a:lnTo>
                  <a:pt x="43814" y="930554"/>
                </a:lnTo>
                <a:lnTo>
                  <a:pt x="11811" y="883475"/>
                </a:lnTo>
                <a:lnTo>
                  <a:pt x="0" y="825919"/>
                </a:lnTo>
                <a:lnTo>
                  <a:pt x="0" y="148412"/>
                </a:lnTo>
                <a:lnTo>
                  <a:pt x="11811" y="90881"/>
                </a:lnTo>
                <a:lnTo>
                  <a:pt x="43814" y="43789"/>
                </a:lnTo>
                <a:lnTo>
                  <a:pt x="90931" y="11849"/>
                </a:lnTo>
                <a:lnTo>
                  <a:pt x="14846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4347209" y="6147917"/>
            <a:ext cx="48768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libri"/>
                <a:cs typeface="Calibri"/>
              </a:rPr>
              <a:t>Страховые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164835" y="5745479"/>
            <a:ext cx="861060" cy="965200"/>
          </a:xfrm>
          <a:custGeom>
            <a:avLst/>
            <a:gdLst/>
            <a:ahLst/>
            <a:cxnLst/>
            <a:rect l="l" t="t" r="r" b="b"/>
            <a:pathLst>
              <a:path w="861060" h="965200">
                <a:moveTo>
                  <a:pt x="717550" y="0"/>
                </a:moveTo>
                <a:lnTo>
                  <a:pt x="143510" y="0"/>
                </a:lnTo>
                <a:lnTo>
                  <a:pt x="98153" y="7316"/>
                </a:lnTo>
                <a:lnTo>
                  <a:pt x="58759" y="27688"/>
                </a:lnTo>
                <a:lnTo>
                  <a:pt x="27692" y="58753"/>
                </a:lnTo>
                <a:lnTo>
                  <a:pt x="7317" y="98148"/>
                </a:lnTo>
                <a:lnTo>
                  <a:pt x="0" y="143510"/>
                </a:lnTo>
                <a:lnTo>
                  <a:pt x="0" y="821182"/>
                </a:lnTo>
                <a:lnTo>
                  <a:pt x="7317" y="866543"/>
                </a:lnTo>
                <a:lnTo>
                  <a:pt x="27692" y="905938"/>
                </a:lnTo>
                <a:lnTo>
                  <a:pt x="58759" y="937003"/>
                </a:lnTo>
                <a:lnTo>
                  <a:pt x="98153" y="957375"/>
                </a:lnTo>
                <a:lnTo>
                  <a:pt x="143510" y="964692"/>
                </a:lnTo>
                <a:lnTo>
                  <a:pt x="717550" y="964692"/>
                </a:lnTo>
                <a:lnTo>
                  <a:pt x="762906" y="957375"/>
                </a:lnTo>
                <a:lnTo>
                  <a:pt x="802300" y="937003"/>
                </a:lnTo>
                <a:lnTo>
                  <a:pt x="833367" y="905938"/>
                </a:lnTo>
                <a:lnTo>
                  <a:pt x="853742" y="866543"/>
                </a:lnTo>
                <a:lnTo>
                  <a:pt x="861060" y="821182"/>
                </a:lnTo>
                <a:lnTo>
                  <a:pt x="861060" y="143510"/>
                </a:lnTo>
                <a:lnTo>
                  <a:pt x="853742" y="98148"/>
                </a:lnTo>
                <a:lnTo>
                  <a:pt x="833367" y="58753"/>
                </a:lnTo>
                <a:lnTo>
                  <a:pt x="802300" y="27688"/>
                </a:lnTo>
                <a:lnTo>
                  <a:pt x="762906" y="7316"/>
                </a:lnTo>
                <a:lnTo>
                  <a:pt x="71755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60264" y="5740908"/>
            <a:ext cx="870585" cy="974090"/>
          </a:xfrm>
          <a:custGeom>
            <a:avLst/>
            <a:gdLst/>
            <a:ahLst/>
            <a:cxnLst/>
            <a:rect l="l" t="t" r="r" b="b"/>
            <a:pathLst>
              <a:path w="870585" h="974090">
                <a:moveTo>
                  <a:pt x="148082" y="0"/>
                </a:moveTo>
                <a:lnTo>
                  <a:pt x="722376" y="0"/>
                </a:lnTo>
                <a:lnTo>
                  <a:pt x="751966" y="2844"/>
                </a:lnTo>
                <a:lnTo>
                  <a:pt x="804926" y="25374"/>
                </a:lnTo>
                <a:lnTo>
                  <a:pt x="844931" y="65493"/>
                </a:lnTo>
                <a:lnTo>
                  <a:pt x="867537" y="118363"/>
                </a:lnTo>
                <a:lnTo>
                  <a:pt x="870331" y="148018"/>
                </a:lnTo>
                <a:lnTo>
                  <a:pt x="870331" y="826325"/>
                </a:lnTo>
                <a:lnTo>
                  <a:pt x="858901" y="883462"/>
                </a:lnTo>
                <a:lnTo>
                  <a:pt x="826897" y="930567"/>
                </a:lnTo>
                <a:lnTo>
                  <a:pt x="779907" y="962494"/>
                </a:lnTo>
                <a:lnTo>
                  <a:pt x="722376" y="973950"/>
                </a:lnTo>
                <a:lnTo>
                  <a:pt x="148082" y="973950"/>
                </a:lnTo>
                <a:lnTo>
                  <a:pt x="90424" y="962494"/>
                </a:lnTo>
                <a:lnTo>
                  <a:pt x="43434" y="930567"/>
                </a:lnTo>
                <a:lnTo>
                  <a:pt x="11430" y="883462"/>
                </a:lnTo>
                <a:lnTo>
                  <a:pt x="0" y="826325"/>
                </a:lnTo>
                <a:lnTo>
                  <a:pt x="0" y="148018"/>
                </a:lnTo>
                <a:lnTo>
                  <a:pt x="11430" y="90474"/>
                </a:lnTo>
                <a:lnTo>
                  <a:pt x="43434" y="43395"/>
                </a:lnTo>
                <a:lnTo>
                  <a:pt x="90424" y="11455"/>
                </a:lnTo>
                <a:lnTo>
                  <a:pt x="14808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5347461" y="6086957"/>
            <a:ext cx="495934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69" marR="5080" indent="-40005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libri"/>
                <a:cs typeface="Calibri"/>
              </a:rPr>
              <a:t>Ко</a:t>
            </a:r>
            <a:r>
              <a:rPr sz="800" dirty="0">
                <a:latin typeface="Calibri"/>
                <a:cs typeface="Calibri"/>
              </a:rPr>
              <a:t>нс</a:t>
            </a:r>
            <a:r>
              <a:rPr sz="800" spc="-10" dirty="0">
                <a:latin typeface="Calibri"/>
                <a:cs typeface="Calibri"/>
              </a:rPr>
              <a:t>у</a:t>
            </a:r>
            <a:r>
              <a:rPr sz="800" spc="-5" dirty="0">
                <a:latin typeface="Calibri"/>
                <a:cs typeface="Calibri"/>
              </a:rPr>
              <a:t>л</a:t>
            </a:r>
            <a:r>
              <a:rPr sz="800" spc="-10" dirty="0">
                <a:latin typeface="Calibri"/>
                <a:cs typeface="Calibri"/>
              </a:rPr>
              <a:t>ь</a:t>
            </a:r>
            <a:r>
              <a:rPr sz="800" spc="-5" dirty="0">
                <a:latin typeface="Calibri"/>
                <a:cs typeface="Calibri"/>
              </a:rPr>
              <a:t>т</a:t>
            </a:r>
            <a:r>
              <a:rPr sz="800" dirty="0">
                <a:latin typeface="Calibri"/>
                <a:cs typeface="Calibri"/>
              </a:rPr>
              <a:t>а-  ционные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170676" y="5745479"/>
            <a:ext cx="861060" cy="962025"/>
          </a:xfrm>
          <a:custGeom>
            <a:avLst/>
            <a:gdLst/>
            <a:ahLst/>
            <a:cxnLst/>
            <a:rect l="l" t="t" r="r" b="b"/>
            <a:pathLst>
              <a:path w="861059" h="962025">
                <a:moveTo>
                  <a:pt x="717550" y="0"/>
                </a:moveTo>
                <a:lnTo>
                  <a:pt x="143510" y="0"/>
                </a:lnTo>
                <a:lnTo>
                  <a:pt x="98153" y="7316"/>
                </a:lnTo>
                <a:lnTo>
                  <a:pt x="58759" y="27688"/>
                </a:lnTo>
                <a:lnTo>
                  <a:pt x="27692" y="58753"/>
                </a:lnTo>
                <a:lnTo>
                  <a:pt x="7317" y="98148"/>
                </a:lnTo>
                <a:lnTo>
                  <a:pt x="0" y="143510"/>
                </a:lnTo>
                <a:lnTo>
                  <a:pt x="0" y="818134"/>
                </a:lnTo>
                <a:lnTo>
                  <a:pt x="7317" y="863495"/>
                </a:lnTo>
                <a:lnTo>
                  <a:pt x="27692" y="902890"/>
                </a:lnTo>
                <a:lnTo>
                  <a:pt x="58759" y="933955"/>
                </a:lnTo>
                <a:lnTo>
                  <a:pt x="98153" y="954327"/>
                </a:lnTo>
                <a:lnTo>
                  <a:pt x="143510" y="961644"/>
                </a:lnTo>
                <a:lnTo>
                  <a:pt x="717550" y="961644"/>
                </a:lnTo>
                <a:lnTo>
                  <a:pt x="762906" y="954327"/>
                </a:lnTo>
                <a:lnTo>
                  <a:pt x="802300" y="933955"/>
                </a:lnTo>
                <a:lnTo>
                  <a:pt x="833367" y="902890"/>
                </a:lnTo>
                <a:lnTo>
                  <a:pt x="853742" y="863495"/>
                </a:lnTo>
                <a:lnTo>
                  <a:pt x="861059" y="818134"/>
                </a:lnTo>
                <a:lnTo>
                  <a:pt x="861059" y="143510"/>
                </a:lnTo>
                <a:lnTo>
                  <a:pt x="853742" y="98148"/>
                </a:lnTo>
                <a:lnTo>
                  <a:pt x="833367" y="58753"/>
                </a:lnTo>
                <a:lnTo>
                  <a:pt x="802300" y="27688"/>
                </a:lnTo>
                <a:lnTo>
                  <a:pt x="762906" y="7316"/>
                </a:lnTo>
                <a:lnTo>
                  <a:pt x="71755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6103" y="5740908"/>
            <a:ext cx="870585" cy="971550"/>
          </a:xfrm>
          <a:custGeom>
            <a:avLst/>
            <a:gdLst/>
            <a:ahLst/>
            <a:cxnLst/>
            <a:rect l="l" t="t" r="r" b="b"/>
            <a:pathLst>
              <a:path w="870584" h="971550">
                <a:moveTo>
                  <a:pt x="148082" y="0"/>
                </a:moveTo>
                <a:lnTo>
                  <a:pt x="722376" y="0"/>
                </a:lnTo>
                <a:lnTo>
                  <a:pt x="751967" y="2844"/>
                </a:lnTo>
                <a:lnTo>
                  <a:pt x="804926" y="25374"/>
                </a:lnTo>
                <a:lnTo>
                  <a:pt x="844930" y="65493"/>
                </a:lnTo>
                <a:lnTo>
                  <a:pt x="867537" y="118363"/>
                </a:lnTo>
                <a:lnTo>
                  <a:pt x="870330" y="148018"/>
                </a:lnTo>
                <a:lnTo>
                  <a:pt x="870330" y="823150"/>
                </a:lnTo>
                <a:lnTo>
                  <a:pt x="858901" y="880694"/>
                </a:lnTo>
                <a:lnTo>
                  <a:pt x="827024" y="927773"/>
                </a:lnTo>
                <a:lnTo>
                  <a:pt x="779906" y="959713"/>
                </a:lnTo>
                <a:lnTo>
                  <a:pt x="722376" y="971168"/>
                </a:lnTo>
                <a:lnTo>
                  <a:pt x="148082" y="971168"/>
                </a:lnTo>
                <a:lnTo>
                  <a:pt x="90424" y="959713"/>
                </a:lnTo>
                <a:lnTo>
                  <a:pt x="43434" y="927773"/>
                </a:lnTo>
                <a:lnTo>
                  <a:pt x="11430" y="880694"/>
                </a:lnTo>
                <a:lnTo>
                  <a:pt x="0" y="823150"/>
                </a:lnTo>
                <a:lnTo>
                  <a:pt x="0" y="148018"/>
                </a:lnTo>
                <a:lnTo>
                  <a:pt x="11430" y="90474"/>
                </a:lnTo>
                <a:lnTo>
                  <a:pt x="43434" y="43395"/>
                </a:lnTo>
                <a:lnTo>
                  <a:pt x="90424" y="11455"/>
                </a:lnTo>
                <a:lnTo>
                  <a:pt x="14808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6277102" y="6019901"/>
            <a:ext cx="647700" cy="4070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Calibri"/>
                <a:cs typeface="Calibri"/>
              </a:rPr>
              <a:t>По </a:t>
            </a:r>
            <a:r>
              <a:rPr sz="500" spc="-5" dirty="0">
                <a:latin typeface="Calibri"/>
                <a:cs typeface="Calibri"/>
              </a:rPr>
              <a:t>электрификации,  </a:t>
            </a:r>
            <a:r>
              <a:rPr sz="500" dirty="0">
                <a:latin typeface="Calibri"/>
                <a:cs typeface="Calibri"/>
              </a:rPr>
              <a:t>телефонизации,  са</a:t>
            </a:r>
            <a:r>
              <a:rPr sz="500" spc="-10" dirty="0">
                <a:latin typeface="Calibri"/>
                <a:cs typeface="Calibri"/>
              </a:rPr>
              <a:t>н</a:t>
            </a:r>
            <a:r>
              <a:rPr sz="500" dirty="0">
                <a:latin typeface="Calibri"/>
                <a:cs typeface="Calibri"/>
              </a:rPr>
              <a:t>а</a:t>
            </a:r>
            <a:r>
              <a:rPr sz="500" spc="-5" dirty="0">
                <a:latin typeface="Calibri"/>
                <a:cs typeface="Calibri"/>
              </a:rPr>
              <a:t>тор</a:t>
            </a:r>
            <a:r>
              <a:rPr sz="500" spc="-10" dirty="0">
                <a:latin typeface="Calibri"/>
                <a:cs typeface="Calibri"/>
              </a:rPr>
              <a:t>н</a:t>
            </a:r>
            <a:r>
              <a:rPr sz="500" spc="-5" dirty="0">
                <a:latin typeface="Calibri"/>
                <a:cs typeface="Calibri"/>
              </a:rPr>
              <a:t>о</a:t>
            </a:r>
            <a:r>
              <a:rPr sz="500" dirty="0">
                <a:latin typeface="Calibri"/>
                <a:cs typeface="Calibri"/>
              </a:rPr>
              <a:t>-</a:t>
            </a:r>
            <a:r>
              <a:rPr sz="500" spc="-10" dirty="0">
                <a:latin typeface="Calibri"/>
                <a:cs typeface="Calibri"/>
              </a:rPr>
              <a:t>к</a:t>
            </a:r>
            <a:r>
              <a:rPr sz="500" dirty="0">
                <a:latin typeface="Calibri"/>
                <a:cs typeface="Calibri"/>
              </a:rPr>
              <a:t>ур</a:t>
            </a:r>
            <a:r>
              <a:rPr sz="500" spc="-5" dirty="0">
                <a:latin typeface="Calibri"/>
                <a:cs typeface="Calibri"/>
              </a:rPr>
              <a:t>орт</a:t>
            </a:r>
            <a:r>
              <a:rPr sz="500" spc="-10" dirty="0">
                <a:latin typeface="Calibri"/>
                <a:cs typeface="Calibri"/>
              </a:rPr>
              <a:t>н</a:t>
            </a:r>
            <a:r>
              <a:rPr sz="500" spc="-5" dirty="0">
                <a:latin typeface="Calibri"/>
                <a:cs typeface="Calibri"/>
              </a:rPr>
              <a:t>ом</a:t>
            </a:r>
            <a:r>
              <a:rPr sz="500" dirty="0">
                <a:latin typeface="Calibri"/>
                <a:cs typeface="Calibri"/>
              </a:rPr>
              <a:t>у  и </a:t>
            </a:r>
            <a:r>
              <a:rPr sz="500" spc="-5" dirty="0">
                <a:latin typeface="Calibri"/>
                <a:cs typeface="Calibri"/>
              </a:rPr>
              <a:t>медицинскому  обслуживанию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174992" y="5745479"/>
            <a:ext cx="862965" cy="965200"/>
          </a:xfrm>
          <a:custGeom>
            <a:avLst/>
            <a:gdLst/>
            <a:ahLst/>
            <a:cxnLst/>
            <a:rect l="l" t="t" r="r" b="b"/>
            <a:pathLst>
              <a:path w="862965" h="965200">
                <a:moveTo>
                  <a:pt x="718819" y="0"/>
                </a:moveTo>
                <a:lnTo>
                  <a:pt x="143763" y="0"/>
                </a:lnTo>
                <a:lnTo>
                  <a:pt x="98332" y="7329"/>
                </a:lnTo>
                <a:lnTo>
                  <a:pt x="58869" y="27737"/>
                </a:lnTo>
                <a:lnTo>
                  <a:pt x="27744" y="58858"/>
                </a:lnTo>
                <a:lnTo>
                  <a:pt x="7331" y="98322"/>
                </a:lnTo>
                <a:lnTo>
                  <a:pt x="0" y="143764"/>
                </a:lnTo>
                <a:lnTo>
                  <a:pt x="0" y="820928"/>
                </a:lnTo>
                <a:lnTo>
                  <a:pt x="7331" y="866369"/>
                </a:lnTo>
                <a:lnTo>
                  <a:pt x="27744" y="905833"/>
                </a:lnTo>
                <a:lnTo>
                  <a:pt x="58869" y="936954"/>
                </a:lnTo>
                <a:lnTo>
                  <a:pt x="98332" y="957362"/>
                </a:lnTo>
                <a:lnTo>
                  <a:pt x="143763" y="964692"/>
                </a:lnTo>
                <a:lnTo>
                  <a:pt x="718819" y="964692"/>
                </a:lnTo>
                <a:lnTo>
                  <a:pt x="764251" y="957362"/>
                </a:lnTo>
                <a:lnTo>
                  <a:pt x="803714" y="936954"/>
                </a:lnTo>
                <a:lnTo>
                  <a:pt x="834839" y="905833"/>
                </a:lnTo>
                <a:lnTo>
                  <a:pt x="855252" y="866369"/>
                </a:lnTo>
                <a:lnTo>
                  <a:pt x="862583" y="820928"/>
                </a:lnTo>
                <a:lnTo>
                  <a:pt x="862583" y="143764"/>
                </a:lnTo>
                <a:lnTo>
                  <a:pt x="855252" y="98322"/>
                </a:lnTo>
                <a:lnTo>
                  <a:pt x="834839" y="58858"/>
                </a:lnTo>
                <a:lnTo>
                  <a:pt x="803714" y="27737"/>
                </a:lnTo>
                <a:lnTo>
                  <a:pt x="764251" y="7329"/>
                </a:lnTo>
                <a:lnTo>
                  <a:pt x="71881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170419" y="5740908"/>
            <a:ext cx="872490" cy="974090"/>
          </a:xfrm>
          <a:custGeom>
            <a:avLst/>
            <a:gdLst/>
            <a:ahLst/>
            <a:cxnLst/>
            <a:rect l="l" t="t" r="r" b="b"/>
            <a:pathLst>
              <a:path w="872490" h="974090">
                <a:moveTo>
                  <a:pt x="148462" y="0"/>
                </a:moveTo>
                <a:lnTo>
                  <a:pt x="723900" y="0"/>
                </a:lnTo>
                <a:lnTo>
                  <a:pt x="753618" y="2844"/>
                </a:lnTo>
                <a:lnTo>
                  <a:pt x="806450" y="25374"/>
                </a:lnTo>
                <a:lnTo>
                  <a:pt x="846581" y="65493"/>
                </a:lnTo>
                <a:lnTo>
                  <a:pt x="869060" y="118757"/>
                </a:lnTo>
                <a:lnTo>
                  <a:pt x="871981" y="148412"/>
                </a:lnTo>
                <a:lnTo>
                  <a:pt x="871981" y="825919"/>
                </a:lnTo>
                <a:lnTo>
                  <a:pt x="860551" y="883475"/>
                </a:lnTo>
                <a:lnTo>
                  <a:pt x="828548" y="930554"/>
                </a:lnTo>
                <a:lnTo>
                  <a:pt x="781430" y="962494"/>
                </a:lnTo>
                <a:lnTo>
                  <a:pt x="723900" y="973950"/>
                </a:lnTo>
                <a:lnTo>
                  <a:pt x="148462" y="973950"/>
                </a:lnTo>
                <a:lnTo>
                  <a:pt x="90931" y="962494"/>
                </a:lnTo>
                <a:lnTo>
                  <a:pt x="43814" y="930554"/>
                </a:lnTo>
                <a:lnTo>
                  <a:pt x="11810" y="883475"/>
                </a:lnTo>
                <a:lnTo>
                  <a:pt x="0" y="825919"/>
                </a:lnTo>
                <a:lnTo>
                  <a:pt x="0" y="148412"/>
                </a:lnTo>
                <a:lnTo>
                  <a:pt x="11810" y="90881"/>
                </a:lnTo>
                <a:lnTo>
                  <a:pt x="43814" y="43789"/>
                </a:lnTo>
                <a:lnTo>
                  <a:pt x="90931" y="11849"/>
                </a:lnTo>
                <a:lnTo>
                  <a:pt x="14846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353045" y="6147917"/>
            <a:ext cx="508634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Calibri"/>
                <a:cs typeface="Calibri"/>
              </a:rPr>
              <a:t>Кредитные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8180831" y="5745479"/>
            <a:ext cx="861060" cy="962025"/>
          </a:xfrm>
          <a:custGeom>
            <a:avLst/>
            <a:gdLst/>
            <a:ahLst/>
            <a:cxnLst/>
            <a:rect l="l" t="t" r="r" b="b"/>
            <a:pathLst>
              <a:path w="861059" h="962025">
                <a:moveTo>
                  <a:pt x="717550" y="0"/>
                </a:moveTo>
                <a:lnTo>
                  <a:pt x="143510" y="0"/>
                </a:lnTo>
                <a:lnTo>
                  <a:pt x="98153" y="7316"/>
                </a:lnTo>
                <a:lnTo>
                  <a:pt x="58759" y="27688"/>
                </a:lnTo>
                <a:lnTo>
                  <a:pt x="27692" y="58753"/>
                </a:lnTo>
                <a:lnTo>
                  <a:pt x="7317" y="98148"/>
                </a:lnTo>
                <a:lnTo>
                  <a:pt x="0" y="143510"/>
                </a:lnTo>
                <a:lnTo>
                  <a:pt x="0" y="818134"/>
                </a:lnTo>
                <a:lnTo>
                  <a:pt x="7317" y="863495"/>
                </a:lnTo>
                <a:lnTo>
                  <a:pt x="27692" y="902890"/>
                </a:lnTo>
                <a:lnTo>
                  <a:pt x="58759" y="933955"/>
                </a:lnTo>
                <a:lnTo>
                  <a:pt x="98153" y="954327"/>
                </a:lnTo>
                <a:lnTo>
                  <a:pt x="143510" y="961644"/>
                </a:lnTo>
                <a:lnTo>
                  <a:pt x="717550" y="961644"/>
                </a:lnTo>
                <a:lnTo>
                  <a:pt x="762906" y="954327"/>
                </a:lnTo>
                <a:lnTo>
                  <a:pt x="802300" y="933955"/>
                </a:lnTo>
                <a:lnTo>
                  <a:pt x="833367" y="902890"/>
                </a:lnTo>
                <a:lnTo>
                  <a:pt x="853742" y="863495"/>
                </a:lnTo>
                <a:lnTo>
                  <a:pt x="861060" y="818134"/>
                </a:lnTo>
                <a:lnTo>
                  <a:pt x="861060" y="143510"/>
                </a:lnTo>
                <a:lnTo>
                  <a:pt x="853742" y="98148"/>
                </a:lnTo>
                <a:lnTo>
                  <a:pt x="833367" y="58753"/>
                </a:lnTo>
                <a:lnTo>
                  <a:pt x="802300" y="27688"/>
                </a:lnTo>
                <a:lnTo>
                  <a:pt x="762906" y="7316"/>
                </a:lnTo>
                <a:lnTo>
                  <a:pt x="71755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176259" y="5740908"/>
            <a:ext cx="870585" cy="971550"/>
          </a:xfrm>
          <a:custGeom>
            <a:avLst/>
            <a:gdLst/>
            <a:ahLst/>
            <a:cxnLst/>
            <a:rect l="l" t="t" r="r" b="b"/>
            <a:pathLst>
              <a:path w="870584" h="971550">
                <a:moveTo>
                  <a:pt x="148082" y="0"/>
                </a:moveTo>
                <a:lnTo>
                  <a:pt x="722376" y="0"/>
                </a:lnTo>
                <a:lnTo>
                  <a:pt x="751967" y="2844"/>
                </a:lnTo>
                <a:lnTo>
                  <a:pt x="804926" y="25374"/>
                </a:lnTo>
                <a:lnTo>
                  <a:pt x="844931" y="65493"/>
                </a:lnTo>
                <a:lnTo>
                  <a:pt x="867537" y="118363"/>
                </a:lnTo>
                <a:lnTo>
                  <a:pt x="870331" y="148018"/>
                </a:lnTo>
                <a:lnTo>
                  <a:pt x="870331" y="823150"/>
                </a:lnTo>
                <a:lnTo>
                  <a:pt x="858901" y="880694"/>
                </a:lnTo>
                <a:lnTo>
                  <a:pt x="827024" y="927773"/>
                </a:lnTo>
                <a:lnTo>
                  <a:pt x="779907" y="959713"/>
                </a:lnTo>
                <a:lnTo>
                  <a:pt x="722376" y="971168"/>
                </a:lnTo>
                <a:lnTo>
                  <a:pt x="148082" y="971168"/>
                </a:lnTo>
                <a:lnTo>
                  <a:pt x="90424" y="959713"/>
                </a:lnTo>
                <a:lnTo>
                  <a:pt x="43434" y="927773"/>
                </a:lnTo>
                <a:lnTo>
                  <a:pt x="11430" y="880694"/>
                </a:lnTo>
                <a:lnTo>
                  <a:pt x="0" y="823150"/>
                </a:lnTo>
                <a:lnTo>
                  <a:pt x="0" y="148018"/>
                </a:lnTo>
                <a:lnTo>
                  <a:pt x="11430" y="90474"/>
                </a:lnTo>
                <a:lnTo>
                  <a:pt x="43434" y="43395"/>
                </a:lnTo>
                <a:lnTo>
                  <a:pt x="90424" y="11455"/>
                </a:lnTo>
                <a:lnTo>
                  <a:pt x="14808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8479917" y="6146393"/>
            <a:ext cx="26543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Calibri"/>
                <a:cs typeface="Calibri"/>
              </a:rPr>
              <a:t>Ин</a:t>
            </a:r>
            <a:r>
              <a:rPr sz="800" spc="5" dirty="0">
                <a:latin typeface="Calibri"/>
                <a:cs typeface="Calibri"/>
              </a:rPr>
              <a:t>ы</a:t>
            </a:r>
            <a:r>
              <a:rPr sz="800" dirty="0">
                <a:latin typeface="Calibri"/>
                <a:cs typeface="Calibri"/>
              </a:rPr>
              <a:t>е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971290" marR="5080" indent="-3650615">
              <a:lnSpc>
                <a:spcPts val="3460"/>
              </a:lnSpc>
              <a:spcBef>
                <a:spcPts val="535"/>
              </a:spcBef>
            </a:pPr>
            <a:r>
              <a:rPr sz="3200" dirty="0"/>
              <a:t>Основные виды </a:t>
            </a:r>
            <a:r>
              <a:rPr sz="3200" spc="-5" dirty="0"/>
              <a:t>сельскохозяйственных потребительских  кооперативов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974850" y="1593850"/>
          <a:ext cx="9601200" cy="4816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2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Перерабатывающий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кооператив: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приобретает</a:t>
                      </a:r>
                      <a:r>
                        <a:rPr sz="16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в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1440" marR="21717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свою собственность у своих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членов произведённую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ими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сельскохозяйственную</a:t>
                      </a:r>
                      <a:r>
                        <a:rPr sz="16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продукцию,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1440" marR="9271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перерабатывает её в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другой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вид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товара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реализует  его третьим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лицам (пример: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скупка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у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членов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молока, 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переработка его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в масло,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продажа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масла на</a:t>
                      </a:r>
                      <a:r>
                        <a:rPr sz="16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рынке)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just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Сбытовой кооператив: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приобретает в</a:t>
                      </a:r>
                      <a:r>
                        <a:rPr sz="16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свою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 marR="293370" algn="just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собственность у своих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членов произведённую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ими 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сельскохозяйственную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продукцию, формирует</a:t>
                      </a:r>
                      <a:r>
                        <a:rPr sz="1600" spc="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из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 marR="136525" algn="just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неё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более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крупные,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чем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это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доступно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одному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члену  партии и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реализует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их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третьим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лицам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(пример: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сбор  у членов – ЛПХ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яблок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продажа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их в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торговую</a:t>
                      </a:r>
                      <a:r>
                        <a:rPr sz="16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сеть)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0221">
                <a:tc>
                  <a:txBody>
                    <a:bodyPr/>
                    <a:lstStyle/>
                    <a:p>
                      <a:pPr marL="91440" algn="just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Снабженческий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кооператив: приобретает у</a:t>
                      </a:r>
                      <a:r>
                        <a:rPr sz="16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третьих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144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лиц оптовые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партии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необходимого</a:t>
                      </a:r>
                      <a:r>
                        <a:rPr sz="16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в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1440" algn="just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сельскохозяйственном производстве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сырья</a:t>
                      </a:r>
                      <a:r>
                        <a:rPr sz="16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и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1440" marR="259079" algn="just">
                        <a:lnSpc>
                          <a:spcPct val="100000"/>
                        </a:lnSpc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продаёт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его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членам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кооператива (пример: покупка  минеральных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удобрений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у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завода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–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изготовителя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и 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распределение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их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между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членами</a:t>
                      </a:r>
                      <a:r>
                        <a:rPr sz="16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кооператива)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8356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Обслуживающий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кооператив: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оказывает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своим  членам услуги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(как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на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основании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гражданско-  правового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договора,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так и за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членские</a:t>
                      </a:r>
                      <a:r>
                        <a:rPr sz="16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взносы):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 marR="5359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Пример 1: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кооператив имеет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в собственности  трактор и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оказывает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платные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услуги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по вспашке 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земли;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 marR="30162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Пример 2: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кооператив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собирает у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членов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взносы и 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арендует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у муниципалитета пастбище и нанимает  пастуха;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Пример 3: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кредитный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кооператив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1051540" y="6414617"/>
            <a:ext cx="22352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Arial"/>
                <a:cs typeface="Arial"/>
              </a:rPr>
              <a:t>14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0346" y="337820"/>
            <a:ext cx="51308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Этапы </a:t>
            </a:r>
            <a:r>
              <a:rPr spc="-5" dirty="0"/>
              <a:t>создания</a:t>
            </a:r>
            <a:r>
              <a:rPr spc="-45" dirty="0"/>
              <a:t> </a:t>
            </a:r>
            <a:r>
              <a:rPr spc="-5" dirty="0"/>
              <a:t>СПоК</a:t>
            </a:r>
          </a:p>
        </p:txBody>
      </p:sp>
      <p:sp>
        <p:nvSpPr>
          <p:cNvPr id="3" name="object 3"/>
          <p:cNvSpPr/>
          <p:nvPr/>
        </p:nvSpPr>
        <p:spPr>
          <a:xfrm>
            <a:off x="1452122" y="1299972"/>
            <a:ext cx="8787633" cy="5204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757504"/>
            <a:ext cx="101815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Структура органов управления сельскохозяйственного</a:t>
            </a:r>
            <a:r>
              <a:rPr sz="2800" spc="45" dirty="0"/>
              <a:t> </a:t>
            </a:r>
            <a:r>
              <a:rPr sz="2800" spc="-5" dirty="0"/>
              <a:t>кооператива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7007352" y="2560320"/>
            <a:ext cx="175895" cy="770890"/>
          </a:xfrm>
          <a:custGeom>
            <a:avLst/>
            <a:gdLst/>
            <a:ahLst/>
            <a:cxnLst/>
            <a:rect l="l" t="t" r="r" b="b"/>
            <a:pathLst>
              <a:path w="175895" h="770889">
                <a:moveTo>
                  <a:pt x="175895" y="0"/>
                </a:moveTo>
                <a:lnTo>
                  <a:pt x="175895" y="770509"/>
                </a:lnTo>
                <a:lnTo>
                  <a:pt x="0" y="770509"/>
                </a:lnTo>
              </a:path>
            </a:pathLst>
          </a:custGeom>
          <a:ln w="12192">
            <a:solidFill>
              <a:srgbClr val="467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82611" y="4939284"/>
            <a:ext cx="78740" cy="354965"/>
          </a:xfrm>
          <a:custGeom>
            <a:avLst/>
            <a:gdLst/>
            <a:ahLst/>
            <a:cxnLst/>
            <a:rect l="l" t="t" r="r" b="b"/>
            <a:pathLst>
              <a:path w="78740" h="354964">
                <a:moveTo>
                  <a:pt x="0" y="0"/>
                </a:moveTo>
                <a:lnTo>
                  <a:pt x="0" y="178943"/>
                </a:lnTo>
                <a:lnTo>
                  <a:pt x="78613" y="178943"/>
                </a:lnTo>
                <a:lnTo>
                  <a:pt x="78613" y="354838"/>
                </a:lnTo>
              </a:path>
            </a:pathLst>
          </a:custGeom>
          <a:ln w="12192">
            <a:solidFill>
              <a:srgbClr val="528B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82611" y="2560320"/>
            <a:ext cx="0" cy="1541145"/>
          </a:xfrm>
          <a:custGeom>
            <a:avLst/>
            <a:gdLst/>
            <a:ahLst/>
            <a:cxnLst/>
            <a:rect l="l" t="t" r="r" b="b"/>
            <a:pathLst>
              <a:path h="1541145">
                <a:moveTo>
                  <a:pt x="0" y="0"/>
                </a:moveTo>
                <a:lnTo>
                  <a:pt x="0" y="1541145"/>
                </a:lnTo>
              </a:path>
            </a:pathLst>
          </a:custGeom>
          <a:ln w="12192">
            <a:solidFill>
              <a:srgbClr val="467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95671" y="1722120"/>
            <a:ext cx="4373880" cy="838200"/>
          </a:xfrm>
          <a:custGeom>
            <a:avLst/>
            <a:gdLst/>
            <a:ahLst/>
            <a:cxnLst/>
            <a:rect l="l" t="t" r="r" b="b"/>
            <a:pathLst>
              <a:path w="4373880" h="838200">
                <a:moveTo>
                  <a:pt x="0" y="838200"/>
                </a:moveTo>
                <a:lnTo>
                  <a:pt x="4373880" y="838200"/>
                </a:lnTo>
                <a:lnTo>
                  <a:pt x="4373880" y="0"/>
                </a:lnTo>
                <a:lnTo>
                  <a:pt x="0" y="0"/>
                </a:lnTo>
                <a:lnTo>
                  <a:pt x="0" y="838200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95671" y="1722120"/>
            <a:ext cx="4373880" cy="838200"/>
          </a:xfrm>
          <a:custGeom>
            <a:avLst/>
            <a:gdLst/>
            <a:ahLst/>
            <a:cxnLst/>
            <a:rect l="l" t="t" r="r" b="b"/>
            <a:pathLst>
              <a:path w="4373880" h="838200">
                <a:moveTo>
                  <a:pt x="0" y="838200"/>
                </a:moveTo>
                <a:lnTo>
                  <a:pt x="4373880" y="838200"/>
                </a:lnTo>
                <a:lnTo>
                  <a:pt x="4373880" y="0"/>
                </a:lnTo>
                <a:lnTo>
                  <a:pt x="0" y="0"/>
                </a:lnTo>
                <a:lnTo>
                  <a:pt x="0" y="83820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78323" y="4101084"/>
            <a:ext cx="4608830" cy="838200"/>
          </a:xfrm>
          <a:custGeom>
            <a:avLst/>
            <a:gdLst/>
            <a:ahLst/>
            <a:cxnLst/>
            <a:rect l="l" t="t" r="r" b="b"/>
            <a:pathLst>
              <a:path w="4608830" h="838200">
                <a:moveTo>
                  <a:pt x="0" y="838200"/>
                </a:moveTo>
                <a:lnTo>
                  <a:pt x="4608576" y="838200"/>
                </a:lnTo>
                <a:lnTo>
                  <a:pt x="4608576" y="0"/>
                </a:lnTo>
                <a:lnTo>
                  <a:pt x="0" y="0"/>
                </a:lnTo>
                <a:lnTo>
                  <a:pt x="0" y="838200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78323" y="4101084"/>
            <a:ext cx="4608830" cy="838200"/>
          </a:xfrm>
          <a:custGeom>
            <a:avLst/>
            <a:gdLst/>
            <a:ahLst/>
            <a:cxnLst/>
            <a:rect l="l" t="t" r="r" b="b"/>
            <a:pathLst>
              <a:path w="4608830" h="838200">
                <a:moveTo>
                  <a:pt x="0" y="838200"/>
                </a:moveTo>
                <a:lnTo>
                  <a:pt x="4608576" y="838200"/>
                </a:lnTo>
                <a:lnTo>
                  <a:pt x="4608576" y="0"/>
                </a:lnTo>
                <a:lnTo>
                  <a:pt x="0" y="0"/>
                </a:lnTo>
                <a:lnTo>
                  <a:pt x="0" y="83820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878323" y="4291025"/>
            <a:ext cx="4608830" cy="4464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650"/>
              </a:lnSpc>
              <a:spcBef>
                <a:spcPts val="105"/>
              </a:spcBef>
            </a:pPr>
            <a:r>
              <a:rPr sz="1400" spc="-10" dirty="0">
                <a:latin typeface="Arial"/>
                <a:cs typeface="Arial"/>
              </a:rPr>
              <a:t>Правление </a:t>
            </a:r>
            <a:r>
              <a:rPr sz="1400" spc="-15" dirty="0">
                <a:latin typeface="Arial"/>
                <a:cs typeface="Arial"/>
              </a:rPr>
              <a:t>(обязательно </a:t>
            </a:r>
            <a:r>
              <a:rPr sz="1400" dirty="0">
                <a:latin typeface="Arial"/>
                <a:cs typeface="Arial"/>
              </a:rPr>
              <a:t>при численности </a:t>
            </a:r>
            <a:r>
              <a:rPr sz="1400" spc="-10" dirty="0">
                <a:latin typeface="Arial"/>
                <a:cs typeface="Arial"/>
              </a:rPr>
              <a:t>более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25)</a:t>
            </a:r>
            <a:endParaRPr sz="1400">
              <a:latin typeface="Arial"/>
              <a:cs typeface="Arial"/>
            </a:endParaRPr>
          </a:p>
          <a:p>
            <a:pPr marL="1270" algn="ctr">
              <a:lnSpc>
                <a:spcPts val="1650"/>
              </a:lnSpc>
            </a:pPr>
            <a:r>
              <a:rPr sz="1400" spc="-15" dirty="0">
                <a:latin typeface="Arial"/>
                <a:cs typeface="Arial"/>
              </a:rPr>
              <a:t>/Председатель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943855" y="5292852"/>
            <a:ext cx="4634865" cy="838200"/>
          </a:xfrm>
          <a:custGeom>
            <a:avLst/>
            <a:gdLst/>
            <a:ahLst/>
            <a:cxnLst/>
            <a:rect l="l" t="t" r="r" b="b"/>
            <a:pathLst>
              <a:path w="4634865" h="838200">
                <a:moveTo>
                  <a:pt x="0" y="838200"/>
                </a:moveTo>
                <a:lnTo>
                  <a:pt x="4634484" y="838200"/>
                </a:lnTo>
                <a:lnTo>
                  <a:pt x="4634484" y="0"/>
                </a:lnTo>
                <a:lnTo>
                  <a:pt x="0" y="0"/>
                </a:lnTo>
                <a:lnTo>
                  <a:pt x="0" y="838200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43855" y="5292852"/>
            <a:ext cx="4634865" cy="838200"/>
          </a:xfrm>
          <a:custGeom>
            <a:avLst/>
            <a:gdLst/>
            <a:ahLst/>
            <a:cxnLst/>
            <a:rect l="l" t="t" r="r" b="b"/>
            <a:pathLst>
              <a:path w="4634865" h="838200">
                <a:moveTo>
                  <a:pt x="0" y="838200"/>
                </a:moveTo>
                <a:lnTo>
                  <a:pt x="4634484" y="838200"/>
                </a:lnTo>
                <a:lnTo>
                  <a:pt x="4634484" y="0"/>
                </a:lnTo>
                <a:lnTo>
                  <a:pt x="0" y="0"/>
                </a:lnTo>
                <a:lnTo>
                  <a:pt x="0" y="83820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943855" y="5586476"/>
            <a:ext cx="46348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12215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Arial"/>
                <a:cs typeface="Arial"/>
              </a:rPr>
              <a:t>Исполнительный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директор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691383" y="2912364"/>
            <a:ext cx="4316095" cy="836930"/>
          </a:xfrm>
          <a:custGeom>
            <a:avLst/>
            <a:gdLst/>
            <a:ahLst/>
            <a:cxnLst/>
            <a:rect l="l" t="t" r="r" b="b"/>
            <a:pathLst>
              <a:path w="4316095" h="836929">
                <a:moveTo>
                  <a:pt x="0" y="836676"/>
                </a:moveTo>
                <a:lnTo>
                  <a:pt x="4315968" y="836676"/>
                </a:lnTo>
                <a:lnTo>
                  <a:pt x="4315968" y="0"/>
                </a:lnTo>
                <a:lnTo>
                  <a:pt x="0" y="0"/>
                </a:lnTo>
                <a:lnTo>
                  <a:pt x="0" y="836676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91383" y="2912364"/>
            <a:ext cx="4316095" cy="836930"/>
          </a:xfrm>
          <a:custGeom>
            <a:avLst/>
            <a:gdLst/>
            <a:ahLst/>
            <a:cxnLst/>
            <a:rect l="l" t="t" r="r" b="b"/>
            <a:pathLst>
              <a:path w="4316095" h="836929">
                <a:moveTo>
                  <a:pt x="0" y="836676"/>
                </a:moveTo>
                <a:lnTo>
                  <a:pt x="4315968" y="836676"/>
                </a:lnTo>
                <a:lnTo>
                  <a:pt x="4315968" y="0"/>
                </a:lnTo>
                <a:lnTo>
                  <a:pt x="0" y="0"/>
                </a:lnTo>
                <a:lnTo>
                  <a:pt x="0" y="836676"/>
                </a:lnTo>
                <a:close/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691383" y="1810004"/>
            <a:ext cx="6678295" cy="1941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05050" algn="ctr">
              <a:lnSpc>
                <a:spcPts val="1650"/>
              </a:lnSpc>
              <a:spcBef>
                <a:spcPts val="105"/>
              </a:spcBef>
            </a:pPr>
            <a:r>
              <a:rPr sz="1400" spc="-5" dirty="0">
                <a:latin typeface="Arial"/>
                <a:cs typeface="Arial"/>
              </a:rPr>
              <a:t>Общее </a:t>
            </a:r>
            <a:r>
              <a:rPr sz="1400" dirty="0">
                <a:latin typeface="Arial"/>
                <a:cs typeface="Arial"/>
              </a:rPr>
              <a:t>собрание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членов</a:t>
            </a:r>
            <a:endParaRPr sz="1400">
              <a:latin typeface="Arial"/>
              <a:cs typeface="Arial"/>
            </a:endParaRPr>
          </a:p>
          <a:p>
            <a:pPr marL="2347595" marR="37465" algn="ctr">
              <a:lnSpc>
                <a:spcPts val="1610"/>
              </a:lnSpc>
              <a:spcBef>
                <a:spcPts val="80"/>
              </a:spcBef>
            </a:pPr>
            <a:r>
              <a:rPr sz="1400" dirty="0">
                <a:latin typeface="Arial"/>
                <a:cs typeface="Arial"/>
              </a:rPr>
              <a:t>(собрание </a:t>
            </a:r>
            <a:r>
              <a:rPr sz="1400" spc="-10" dirty="0">
                <a:latin typeface="Arial"/>
                <a:cs typeface="Arial"/>
              </a:rPr>
              <a:t>уполномоченных </a:t>
            </a:r>
            <a:r>
              <a:rPr sz="1400" spc="-5" dirty="0">
                <a:latin typeface="Arial"/>
                <a:cs typeface="Arial"/>
              </a:rPr>
              <a:t>при численности </a:t>
            </a:r>
            <a:r>
              <a:rPr sz="1400" spc="-10" dirty="0">
                <a:latin typeface="Arial"/>
                <a:cs typeface="Arial"/>
              </a:rPr>
              <a:t>более  </a:t>
            </a:r>
            <a:r>
              <a:rPr sz="1400" dirty="0">
                <a:latin typeface="Arial"/>
                <a:cs typeface="Arial"/>
              </a:rPr>
              <a:t>200)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Arial"/>
              <a:cs typeface="Arial"/>
            </a:endParaRPr>
          </a:p>
          <a:p>
            <a:pPr marL="771525" marR="3127375" indent="-635" algn="ctr">
              <a:lnSpc>
                <a:spcPct val="96100"/>
              </a:lnSpc>
            </a:pPr>
            <a:r>
              <a:rPr sz="1400" spc="-20" dirty="0">
                <a:latin typeface="Arial"/>
                <a:cs typeface="Arial"/>
              </a:rPr>
              <a:t>Наблюдательный </a:t>
            </a:r>
            <a:r>
              <a:rPr sz="1400" spc="-10" dirty="0">
                <a:latin typeface="Arial"/>
                <a:cs typeface="Arial"/>
              </a:rPr>
              <a:t>совет  </a:t>
            </a:r>
            <a:r>
              <a:rPr sz="1400" spc="-15" dirty="0">
                <a:latin typeface="Arial"/>
                <a:cs typeface="Arial"/>
              </a:rPr>
              <a:t>(обязателен </a:t>
            </a:r>
            <a:r>
              <a:rPr sz="1400" dirty="0">
                <a:latin typeface="Arial"/>
                <a:cs typeface="Arial"/>
              </a:rPr>
              <a:t>в </a:t>
            </a:r>
            <a:r>
              <a:rPr sz="1400" spc="-10" dirty="0">
                <a:latin typeface="Arial"/>
                <a:cs typeface="Arial"/>
              </a:rPr>
              <a:t>потребительском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и  </a:t>
            </a:r>
            <a:r>
              <a:rPr sz="1400" spc="-5" dirty="0">
                <a:latin typeface="Arial"/>
                <a:cs typeface="Arial"/>
              </a:rPr>
              <a:t>производственном,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если</a:t>
            </a:r>
            <a:endParaRPr sz="1400">
              <a:latin typeface="Arial"/>
              <a:cs typeface="Arial"/>
            </a:endParaRPr>
          </a:p>
          <a:p>
            <a:pPr marR="2353945" algn="ctr">
              <a:lnSpc>
                <a:spcPts val="1610"/>
              </a:lnSpc>
            </a:pPr>
            <a:r>
              <a:rPr sz="1400" dirty="0">
                <a:latin typeface="Arial"/>
                <a:cs typeface="Arial"/>
              </a:rPr>
              <a:t>число членов </a:t>
            </a:r>
            <a:r>
              <a:rPr sz="1400" spc="-10" dirty="0">
                <a:latin typeface="Arial"/>
                <a:cs typeface="Arial"/>
              </a:rPr>
              <a:t>последнего более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50)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93165"/>
            <a:ext cx="9083040" cy="559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5" dirty="0"/>
              <a:t>Исключительная компетенция </a:t>
            </a:r>
            <a:r>
              <a:rPr sz="3500" dirty="0"/>
              <a:t>общего</a:t>
            </a:r>
            <a:r>
              <a:rPr sz="3500" spc="-80" dirty="0"/>
              <a:t> </a:t>
            </a:r>
            <a:r>
              <a:rPr sz="3500" dirty="0"/>
              <a:t>собрания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878839" y="1727551"/>
            <a:ext cx="10300335" cy="486918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96850" indent="-146685">
              <a:lnSpc>
                <a:spcPct val="100000"/>
              </a:lnSpc>
              <a:spcBef>
                <a:spcPts val="825"/>
              </a:spcBef>
              <a:buAutoNum type="arabicParenR"/>
              <a:tabLst>
                <a:tab pos="197485" algn="l"/>
              </a:tabLst>
            </a:pPr>
            <a:r>
              <a:rPr sz="1100" dirty="0">
                <a:latin typeface="Calibri"/>
                <a:cs typeface="Calibri"/>
              </a:rPr>
              <a:t>утверждение устава кооператива, внесение изменений и дополнений к</a:t>
            </a:r>
            <a:r>
              <a:rPr sz="1100" spc="-1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нему;</a:t>
            </a:r>
            <a:endParaRPr sz="1100">
              <a:latin typeface="Calibri"/>
              <a:cs typeface="Calibri"/>
            </a:endParaRPr>
          </a:p>
          <a:p>
            <a:pPr marL="196850" indent="-146685">
              <a:lnSpc>
                <a:spcPts val="1190"/>
              </a:lnSpc>
              <a:spcBef>
                <a:spcPts val="735"/>
              </a:spcBef>
              <a:buAutoNum type="arabicParenR"/>
              <a:tabLst>
                <a:tab pos="197485" algn="l"/>
              </a:tabLst>
            </a:pPr>
            <a:r>
              <a:rPr sz="1100" dirty="0">
                <a:latin typeface="Calibri"/>
                <a:cs typeface="Calibri"/>
              </a:rPr>
              <a:t>выборы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председателя,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членов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правления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кооператива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и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членов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наблюдательного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совета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кооператива,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заслушивание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отчетов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об</a:t>
            </a:r>
            <a:r>
              <a:rPr sz="1100" dirty="0">
                <a:latin typeface="Calibri"/>
                <a:cs typeface="Calibri"/>
              </a:rPr>
              <a:t> их</a:t>
            </a:r>
            <a:r>
              <a:rPr sz="1100" spc="-1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деятельности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и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прекращение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их</a:t>
            </a:r>
            <a:endParaRPr sz="1100">
              <a:latin typeface="Calibri"/>
              <a:cs typeface="Calibri"/>
            </a:endParaRPr>
          </a:p>
          <a:p>
            <a:pPr marL="279400">
              <a:lnSpc>
                <a:spcPts val="1190"/>
              </a:lnSpc>
            </a:pPr>
            <a:r>
              <a:rPr sz="1100" dirty="0">
                <a:latin typeface="Calibri"/>
                <a:cs typeface="Calibri"/>
              </a:rPr>
              <a:t>полномочий;</a:t>
            </a:r>
            <a:endParaRPr sz="1100">
              <a:latin typeface="Calibri"/>
              <a:cs typeface="Calibri"/>
            </a:endParaRPr>
          </a:p>
          <a:p>
            <a:pPr marL="196850" indent="-146685">
              <a:lnSpc>
                <a:spcPct val="100000"/>
              </a:lnSpc>
              <a:spcBef>
                <a:spcPts val="740"/>
              </a:spcBef>
              <a:buAutoNum type="arabicParenR" startAt="3"/>
              <a:tabLst>
                <a:tab pos="197485" algn="l"/>
              </a:tabLst>
            </a:pPr>
            <a:r>
              <a:rPr sz="1100" dirty="0">
                <a:latin typeface="Calibri"/>
                <a:cs typeface="Calibri"/>
              </a:rPr>
              <a:t>утверждение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программ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развития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кооператива,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годового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отчета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и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бухгалтерского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баланса;</a:t>
            </a:r>
            <a:endParaRPr sz="1100">
              <a:latin typeface="Calibri"/>
              <a:cs typeface="Calibri"/>
            </a:endParaRPr>
          </a:p>
          <a:p>
            <a:pPr marL="196850" indent="-146685">
              <a:lnSpc>
                <a:spcPct val="100000"/>
              </a:lnSpc>
              <a:spcBef>
                <a:spcPts val="735"/>
              </a:spcBef>
              <a:buAutoNum type="arabicParenR" startAt="3"/>
              <a:tabLst>
                <a:tab pos="197485" algn="l"/>
              </a:tabLst>
            </a:pPr>
            <a:r>
              <a:rPr sz="1100" dirty="0">
                <a:latin typeface="Calibri"/>
                <a:cs typeface="Calibri"/>
              </a:rPr>
              <a:t>установление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размера </a:t>
            </a:r>
            <a:r>
              <a:rPr sz="1100" dirty="0">
                <a:latin typeface="Calibri"/>
                <a:cs typeface="Calibri"/>
              </a:rPr>
              <a:t>и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порядка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внесения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паевых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взносов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и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других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платежей,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порядка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их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возврата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членам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кооператива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при </a:t>
            </a:r>
            <a:r>
              <a:rPr sz="1100" spc="-15" dirty="0">
                <a:latin typeface="Calibri"/>
                <a:cs typeface="Calibri"/>
              </a:rPr>
              <a:t>выходе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из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кооператива;</a:t>
            </a:r>
            <a:endParaRPr sz="1100">
              <a:latin typeface="Calibri"/>
              <a:cs typeface="Calibri"/>
            </a:endParaRPr>
          </a:p>
          <a:p>
            <a:pPr marL="196850" indent="-146685">
              <a:lnSpc>
                <a:spcPct val="100000"/>
              </a:lnSpc>
              <a:spcBef>
                <a:spcPts val="730"/>
              </a:spcBef>
              <a:buAutoNum type="arabicParenR" startAt="3"/>
              <a:tabLst>
                <a:tab pos="197485" algn="l"/>
              </a:tabLst>
            </a:pPr>
            <a:r>
              <a:rPr sz="1100" dirty="0">
                <a:latin typeface="Calibri"/>
                <a:cs typeface="Calibri"/>
              </a:rPr>
              <a:t>порядок </a:t>
            </a:r>
            <a:r>
              <a:rPr sz="1100" spc="-5" dirty="0">
                <a:latin typeface="Calibri"/>
                <a:cs typeface="Calibri"/>
              </a:rPr>
              <a:t>распределения </a:t>
            </a:r>
            <a:r>
              <a:rPr sz="1100" dirty="0">
                <a:latin typeface="Calibri"/>
                <a:cs typeface="Calibri"/>
              </a:rPr>
              <a:t>прибыли (доходов) и убытков </a:t>
            </a:r>
            <a:r>
              <a:rPr sz="1100" spc="-5" dirty="0">
                <a:latin typeface="Calibri"/>
                <a:cs typeface="Calibri"/>
              </a:rPr>
              <a:t>между </a:t>
            </a:r>
            <a:r>
              <a:rPr sz="1100" dirty="0">
                <a:latin typeface="Calibri"/>
                <a:cs typeface="Calibri"/>
              </a:rPr>
              <a:t>членами</a:t>
            </a:r>
            <a:r>
              <a:rPr sz="1100" spc="-10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кооператива;</a:t>
            </a:r>
            <a:endParaRPr sz="1100">
              <a:latin typeface="Calibri"/>
              <a:cs typeface="Calibri"/>
            </a:endParaRPr>
          </a:p>
          <a:p>
            <a:pPr marL="196850" indent="-146685">
              <a:lnSpc>
                <a:spcPts val="1190"/>
              </a:lnSpc>
              <a:spcBef>
                <a:spcPts val="745"/>
              </a:spcBef>
              <a:buAutoNum type="arabicParenR" startAt="3"/>
              <a:tabLst>
                <a:tab pos="197485" algn="l"/>
              </a:tabLst>
            </a:pPr>
            <a:r>
              <a:rPr sz="1100" dirty="0">
                <a:latin typeface="Calibri"/>
                <a:cs typeface="Calibri"/>
              </a:rPr>
              <a:t>отчуждение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земли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и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основных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средств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производства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кооператива,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их приобретение,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а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также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совершение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сделок,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если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решение по</a:t>
            </a:r>
            <a:r>
              <a:rPr sz="1100" spc="-9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этому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вопросу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законом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или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уставом</a:t>
            </a:r>
            <a:endParaRPr sz="1100">
              <a:latin typeface="Calibri"/>
              <a:cs typeface="Calibri"/>
            </a:endParaRPr>
          </a:p>
          <a:p>
            <a:pPr marL="279400">
              <a:lnSpc>
                <a:spcPts val="1190"/>
              </a:lnSpc>
            </a:pPr>
            <a:r>
              <a:rPr sz="1100" dirty="0">
                <a:latin typeface="Calibri"/>
                <a:cs typeface="Calibri"/>
              </a:rPr>
              <a:t>кооператива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отнесено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компетенции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общего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собрания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членов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кооператива;</a:t>
            </a:r>
            <a:endParaRPr sz="1100">
              <a:latin typeface="Calibri"/>
              <a:cs typeface="Calibri"/>
            </a:endParaRPr>
          </a:p>
          <a:p>
            <a:pPr marL="196850" indent="-146685">
              <a:lnSpc>
                <a:spcPct val="100000"/>
              </a:lnSpc>
              <a:spcBef>
                <a:spcPts val="735"/>
              </a:spcBef>
              <a:buAutoNum type="arabicParenR" startAt="7"/>
              <a:tabLst>
                <a:tab pos="197485" algn="l"/>
              </a:tabLst>
            </a:pPr>
            <a:r>
              <a:rPr sz="1100" dirty="0">
                <a:latin typeface="Calibri"/>
                <a:cs typeface="Calibri"/>
              </a:rPr>
              <a:t>определение видов и </a:t>
            </a:r>
            <a:r>
              <a:rPr sz="1100" spc="-5" dirty="0">
                <a:latin typeface="Calibri"/>
                <a:cs typeface="Calibri"/>
              </a:rPr>
              <a:t>размеров </a:t>
            </a:r>
            <a:r>
              <a:rPr sz="1100" dirty="0">
                <a:latin typeface="Calibri"/>
                <a:cs typeface="Calibri"/>
              </a:rPr>
              <a:t>фондов кооператива, а также условий их</a:t>
            </a:r>
            <a:r>
              <a:rPr sz="1100" spc="-17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формирования;</a:t>
            </a:r>
            <a:endParaRPr sz="1100">
              <a:latin typeface="Calibri"/>
              <a:cs typeface="Calibri"/>
            </a:endParaRPr>
          </a:p>
          <a:p>
            <a:pPr marL="196850" indent="-146685">
              <a:lnSpc>
                <a:spcPct val="100000"/>
              </a:lnSpc>
              <a:spcBef>
                <a:spcPts val="730"/>
              </a:spcBef>
              <a:buAutoNum type="arabicParenR" startAt="7"/>
              <a:tabLst>
                <a:tab pos="197485" algn="l"/>
              </a:tabLst>
            </a:pPr>
            <a:r>
              <a:rPr sz="1100" dirty="0">
                <a:latin typeface="Calibri"/>
                <a:cs typeface="Calibri"/>
              </a:rPr>
              <a:t>вступление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кооператива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в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другие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кооперативы,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хозяйственные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товарищества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и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общества,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союзы,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ассоциации,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а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также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выход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из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них;</a:t>
            </a:r>
            <a:endParaRPr sz="1100">
              <a:latin typeface="Calibri"/>
              <a:cs typeface="Calibri"/>
            </a:endParaRPr>
          </a:p>
          <a:p>
            <a:pPr marL="196850" indent="-146685">
              <a:lnSpc>
                <a:spcPct val="100000"/>
              </a:lnSpc>
              <a:spcBef>
                <a:spcPts val="745"/>
              </a:spcBef>
              <a:buAutoNum type="arabicParenR" startAt="7"/>
              <a:tabLst>
                <a:tab pos="197485" algn="l"/>
              </a:tabLst>
            </a:pPr>
            <a:r>
              <a:rPr sz="1100" dirty="0">
                <a:latin typeface="Calibri"/>
                <a:cs typeface="Calibri"/>
              </a:rPr>
              <a:t>порядок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предоставления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кредитов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членам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кооператива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и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установление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размеров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этих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кредитов;</a:t>
            </a:r>
            <a:endParaRPr sz="1100">
              <a:latin typeface="Calibri"/>
              <a:cs typeface="Calibri"/>
            </a:endParaRPr>
          </a:p>
          <a:p>
            <a:pPr marL="268605" indent="-218440">
              <a:lnSpc>
                <a:spcPct val="100000"/>
              </a:lnSpc>
              <a:spcBef>
                <a:spcPts val="730"/>
              </a:spcBef>
              <a:buAutoNum type="arabicParenR" startAt="7"/>
              <a:tabLst>
                <a:tab pos="269240" algn="l"/>
              </a:tabLst>
            </a:pPr>
            <a:r>
              <a:rPr sz="1100" dirty="0">
                <a:latin typeface="Calibri"/>
                <a:cs typeface="Calibri"/>
              </a:rPr>
              <a:t>создание и ликвидация представительств и филиалов</a:t>
            </a:r>
            <a:r>
              <a:rPr sz="1100" spc="-1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кооператива;</a:t>
            </a:r>
            <a:endParaRPr sz="1100">
              <a:latin typeface="Calibri"/>
              <a:cs typeface="Calibri"/>
            </a:endParaRPr>
          </a:p>
          <a:p>
            <a:pPr marL="268605" indent="-218440">
              <a:lnSpc>
                <a:spcPct val="100000"/>
              </a:lnSpc>
              <a:spcBef>
                <a:spcPts val="735"/>
              </a:spcBef>
              <a:buAutoNum type="arabicParenR" startAt="7"/>
              <a:tabLst>
                <a:tab pos="269240" algn="l"/>
              </a:tabLst>
            </a:pPr>
            <a:r>
              <a:rPr sz="1100" dirty="0">
                <a:latin typeface="Calibri"/>
                <a:cs typeface="Calibri"/>
              </a:rPr>
              <a:t>реорганизация и ликвидация</a:t>
            </a:r>
            <a:r>
              <a:rPr sz="1100" spc="-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кооператива;</a:t>
            </a:r>
            <a:endParaRPr sz="1100">
              <a:latin typeface="Calibri"/>
              <a:cs typeface="Calibri"/>
            </a:endParaRPr>
          </a:p>
          <a:p>
            <a:pPr marL="268605" indent="-218440">
              <a:lnSpc>
                <a:spcPct val="100000"/>
              </a:lnSpc>
              <a:spcBef>
                <a:spcPts val="745"/>
              </a:spcBef>
              <a:buAutoNum type="arabicParenR" startAt="7"/>
              <a:tabLst>
                <a:tab pos="269240" algn="l"/>
              </a:tabLst>
            </a:pPr>
            <a:r>
              <a:rPr sz="1100" dirty="0">
                <a:latin typeface="Calibri"/>
                <a:cs typeface="Calibri"/>
              </a:rPr>
              <a:t>прием и исключение членов кооператива </a:t>
            </a:r>
            <a:r>
              <a:rPr sz="1100" spc="-5" dirty="0">
                <a:latin typeface="Calibri"/>
                <a:cs typeface="Calibri"/>
              </a:rPr>
              <a:t>(для производственного</a:t>
            </a:r>
            <a:r>
              <a:rPr sz="1100" spc="-114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кооператива);</a:t>
            </a:r>
            <a:endParaRPr sz="1100">
              <a:latin typeface="Calibri"/>
              <a:cs typeface="Calibri"/>
            </a:endParaRPr>
          </a:p>
          <a:p>
            <a:pPr marL="268605" indent="-218440">
              <a:lnSpc>
                <a:spcPct val="100000"/>
              </a:lnSpc>
              <a:spcBef>
                <a:spcPts val="735"/>
              </a:spcBef>
              <a:buAutoNum type="arabicParenR" startAt="7"/>
              <a:tabLst>
                <a:tab pos="269240" algn="l"/>
              </a:tabLst>
            </a:pPr>
            <a:r>
              <a:rPr sz="1100" dirty="0">
                <a:latin typeface="Calibri"/>
                <a:cs typeface="Calibri"/>
              </a:rPr>
              <a:t>создание исполнительной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дирекции;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Calibri"/>
              <a:buAutoNum type="arabicParenR" startAt="7"/>
            </a:pPr>
            <a:endParaRPr sz="800">
              <a:latin typeface="Calibri"/>
              <a:cs typeface="Calibri"/>
            </a:endParaRPr>
          </a:p>
          <a:p>
            <a:pPr marL="279400" marR="397510" indent="-229235">
              <a:lnSpc>
                <a:spcPct val="80000"/>
              </a:lnSpc>
              <a:buAutoNum type="arabicParenR" startAt="7"/>
              <a:tabLst>
                <a:tab pos="269240" algn="l"/>
              </a:tabLst>
            </a:pPr>
            <a:r>
              <a:rPr sz="1100" dirty="0">
                <a:latin typeface="Calibri"/>
                <a:cs typeface="Calibri"/>
              </a:rPr>
              <a:t>определение условий и </a:t>
            </a:r>
            <a:r>
              <a:rPr sz="1100" spc="-5" dirty="0">
                <a:latin typeface="Calibri"/>
                <a:cs typeface="Calibri"/>
              </a:rPr>
              <a:t>размера </a:t>
            </a:r>
            <a:r>
              <a:rPr sz="1100" dirty="0">
                <a:latin typeface="Calibri"/>
                <a:cs typeface="Calibri"/>
              </a:rPr>
              <a:t>вознаграждения членов правления и (или) </a:t>
            </a:r>
            <a:r>
              <a:rPr sz="1100" spc="-5" dirty="0">
                <a:latin typeface="Calibri"/>
                <a:cs typeface="Calibri"/>
              </a:rPr>
              <a:t>председателя </a:t>
            </a:r>
            <a:r>
              <a:rPr sz="1100" dirty="0">
                <a:latin typeface="Calibri"/>
                <a:cs typeface="Calibri"/>
              </a:rPr>
              <a:t>кооператива, компенсации расходов </a:t>
            </a:r>
            <a:r>
              <a:rPr sz="1100" spc="-15" dirty="0">
                <a:latin typeface="Calibri"/>
                <a:cs typeface="Calibri"/>
              </a:rPr>
              <a:t>членов </a:t>
            </a:r>
            <a:r>
              <a:rPr sz="1100" dirty="0">
                <a:latin typeface="Calibri"/>
                <a:cs typeface="Calibri"/>
              </a:rPr>
              <a:t>наблюдательного совета  кооператива;</a:t>
            </a:r>
            <a:endParaRPr sz="1100">
              <a:latin typeface="Calibri"/>
              <a:cs typeface="Calibri"/>
            </a:endParaRPr>
          </a:p>
          <a:p>
            <a:pPr marL="268605" indent="-218440">
              <a:lnSpc>
                <a:spcPct val="100000"/>
              </a:lnSpc>
              <a:spcBef>
                <a:spcPts val="745"/>
              </a:spcBef>
              <a:buAutoNum type="arabicParenR" startAt="7"/>
              <a:tabLst>
                <a:tab pos="269240" algn="l"/>
              </a:tabLst>
            </a:pPr>
            <a:r>
              <a:rPr sz="1100" spc="-5" dirty="0">
                <a:latin typeface="Calibri"/>
                <a:cs typeface="Calibri"/>
              </a:rPr>
              <a:t>привлечение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ответственности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членов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правления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и (или)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председателя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кооператива,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членов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наблюдательного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совета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кооператива;</a:t>
            </a:r>
            <a:endParaRPr sz="1100">
              <a:latin typeface="Calibri"/>
              <a:cs typeface="Calibri"/>
            </a:endParaRPr>
          </a:p>
          <a:p>
            <a:pPr marL="268605" indent="-218440">
              <a:lnSpc>
                <a:spcPct val="100000"/>
              </a:lnSpc>
              <a:spcBef>
                <a:spcPts val="735"/>
              </a:spcBef>
              <a:buAutoNum type="arabicParenR" startAt="7"/>
              <a:tabLst>
                <a:tab pos="269240" algn="l"/>
              </a:tabLst>
            </a:pPr>
            <a:r>
              <a:rPr sz="1100" dirty="0">
                <a:latin typeface="Calibri"/>
                <a:cs typeface="Calibri"/>
              </a:rPr>
              <a:t>утверждение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внутренних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документов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(положений)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кооператива,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определенных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настоящим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Федеральным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законом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и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уставом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кооператива;</a:t>
            </a:r>
            <a:endParaRPr sz="1100">
              <a:latin typeface="Calibri"/>
              <a:cs typeface="Calibri"/>
            </a:endParaRPr>
          </a:p>
          <a:p>
            <a:pPr marL="268605" indent="-218440">
              <a:lnSpc>
                <a:spcPct val="100000"/>
              </a:lnSpc>
              <a:spcBef>
                <a:spcPts val="630"/>
              </a:spcBef>
              <a:buAutoNum type="arabicParenR" startAt="7"/>
              <a:tabLst>
                <a:tab pos="269240" algn="l"/>
              </a:tabLst>
            </a:pPr>
            <a:r>
              <a:rPr sz="1100" dirty="0">
                <a:latin typeface="Calibri"/>
                <a:cs typeface="Calibri"/>
              </a:rPr>
              <a:t>решение иных отнесенных законом или уставом кооператива к </a:t>
            </a:r>
            <a:r>
              <a:rPr sz="1100" spc="-260" dirty="0">
                <a:latin typeface="Calibri"/>
                <a:cs typeface="Calibri"/>
              </a:rPr>
              <a:t>исключ</a:t>
            </a:r>
            <a:r>
              <a:rPr sz="1800" spc="-390" baseline="-16203" dirty="0">
                <a:latin typeface="Arial"/>
                <a:cs typeface="Arial"/>
              </a:rPr>
              <a:t>Р</a:t>
            </a:r>
            <a:r>
              <a:rPr sz="1100" spc="-260" dirty="0">
                <a:latin typeface="Calibri"/>
                <a:cs typeface="Calibri"/>
              </a:rPr>
              <a:t>и</a:t>
            </a:r>
            <a:r>
              <a:rPr sz="1800" spc="-390" baseline="-16203" dirty="0">
                <a:latin typeface="Arial"/>
                <a:cs typeface="Arial"/>
              </a:rPr>
              <a:t>С</a:t>
            </a:r>
            <a:r>
              <a:rPr sz="1100" spc="-260" dirty="0">
                <a:latin typeface="Calibri"/>
                <a:cs typeface="Calibri"/>
              </a:rPr>
              <a:t>те</a:t>
            </a:r>
            <a:r>
              <a:rPr sz="1800" spc="-390" baseline="-16203" dirty="0">
                <a:latin typeface="Arial"/>
                <a:cs typeface="Arial"/>
              </a:rPr>
              <a:t>О</a:t>
            </a:r>
            <a:r>
              <a:rPr sz="1100" spc="-260" dirty="0">
                <a:latin typeface="Calibri"/>
                <a:cs typeface="Calibri"/>
              </a:rPr>
              <a:t>ль</a:t>
            </a:r>
            <a:r>
              <a:rPr sz="1800" spc="-390" baseline="-16203" dirty="0">
                <a:latin typeface="Arial"/>
                <a:cs typeface="Arial"/>
              </a:rPr>
              <a:t>"</a:t>
            </a:r>
            <a:r>
              <a:rPr sz="1100" spc="-260" dirty="0">
                <a:latin typeface="Calibri"/>
                <a:cs typeface="Calibri"/>
              </a:rPr>
              <a:t>н</a:t>
            </a:r>
            <a:r>
              <a:rPr sz="1800" spc="-390" baseline="-16203" dirty="0">
                <a:latin typeface="Arial"/>
                <a:cs typeface="Arial"/>
              </a:rPr>
              <a:t>А</a:t>
            </a:r>
            <a:r>
              <a:rPr sz="1100" spc="-260" dirty="0">
                <a:latin typeface="Calibri"/>
                <a:cs typeface="Calibri"/>
              </a:rPr>
              <a:t>о</a:t>
            </a:r>
            <a:r>
              <a:rPr sz="1800" spc="-390" baseline="-16203" dirty="0">
                <a:latin typeface="Arial"/>
                <a:cs typeface="Arial"/>
              </a:rPr>
              <a:t>г</a:t>
            </a:r>
            <a:r>
              <a:rPr sz="1100" spc="-260" dirty="0">
                <a:latin typeface="Calibri"/>
                <a:cs typeface="Calibri"/>
              </a:rPr>
              <a:t>й</a:t>
            </a:r>
            <a:r>
              <a:rPr sz="1800" spc="-390" baseline="-16203" dirty="0">
                <a:latin typeface="Arial"/>
                <a:cs typeface="Arial"/>
              </a:rPr>
              <a:t>р</a:t>
            </a:r>
            <a:r>
              <a:rPr sz="1100" spc="-260" dirty="0">
                <a:latin typeface="Calibri"/>
                <a:cs typeface="Calibri"/>
              </a:rPr>
              <a:t>к</a:t>
            </a:r>
            <a:r>
              <a:rPr sz="1800" spc="-390" baseline="-16203" dirty="0">
                <a:latin typeface="Arial"/>
                <a:cs typeface="Arial"/>
              </a:rPr>
              <a:t>о</a:t>
            </a:r>
            <a:r>
              <a:rPr sz="1100" spc="-260" dirty="0">
                <a:latin typeface="Calibri"/>
                <a:cs typeface="Calibri"/>
              </a:rPr>
              <a:t>о</a:t>
            </a:r>
            <a:r>
              <a:rPr sz="1800" spc="-390" baseline="-16203" dirty="0">
                <a:latin typeface="Arial"/>
                <a:cs typeface="Arial"/>
              </a:rPr>
              <a:t>к</a:t>
            </a:r>
            <a:r>
              <a:rPr sz="1100" spc="-260" dirty="0">
                <a:latin typeface="Calibri"/>
                <a:cs typeface="Calibri"/>
              </a:rPr>
              <a:t>м</a:t>
            </a:r>
            <a:r>
              <a:rPr sz="1800" spc="-390" baseline="-16203" dirty="0">
                <a:latin typeface="Arial"/>
                <a:cs typeface="Arial"/>
              </a:rPr>
              <a:t>о</a:t>
            </a:r>
            <a:r>
              <a:rPr sz="1100" spc="-260" dirty="0">
                <a:latin typeface="Calibri"/>
                <a:cs typeface="Calibri"/>
              </a:rPr>
              <a:t>п</a:t>
            </a:r>
            <a:r>
              <a:rPr sz="1800" spc="-390" baseline="-16203" dirty="0">
                <a:latin typeface="Arial"/>
                <a:cs typeface="Arial"/>
              </a:rPr>
              <a:t>н</a:t>
            </a:r>
            <a:r>
              <a:rPr sz="1100" spc="-260" dirty="0">
                <a:latin typeface="Calibri"/>
                <a:cs typeface="Calibri"/>
              </a:rPr>
              <a:t>е</a:t>
            </a:r>
            <a:r>
              <a:rPr sz="1800" spc="-390" baseline="-16203" dirty="0">
                <a:latin typeface="Arial"/>
                <a:cs typeface="Arial"/>
              </a:rPr>
              <a:t>т</a:t>
            </a:r>
            <a:r>
              <a:rPr sz="1100" spc="-260" dirty="0">
                <a:latin typeface="Calibri"/>
                <a:cs typeface="Calibri"/>
              </a:rPr>
              <a:t>т</a:t>
            </a:r>
            <a:r>
              <a:rPr sz="1800" spc="-390" baseline="-16203" dirty="0">
                <a:latin typeface="Arial"/>
                <a:cs typeface="Arial"/>
              </a:rPr>
              <a:t>р</a:t>
            </a:r>
            <a:r>
              <a:rPr sz="1100" spc="-260" dirty="0">
                <a:latin typeface="Calibri"/>
                <a:cs typeface="Calibri"/>
              </a:rPr>
              <a:t>ен</a:t>
            </a:r>
            <a:r>
              <a:rPr sz="1800" spc="-390" baseline="-16203" dirty="0">
                <a:latin typeface="Arial"/>
                <a:cs typeface="Arial"/>
              </a:rPr>
              <a:t>о</a:t>
            </a:r>
            <a:r>
              <a:rPr sz="1100" spc="-260" dirty="0">
                <a:latin typeface="Calibri"/>
                <a:cs typeface="Calibri"/>
              </a:rPr>
              <a:t>ц</a:t>
            </a:r>
            <a:r>
              <a:rPr sz="1800" spc="-390" baseline="-16203" dirty="0">
                <a:latin typeface="Arial"/>
                <a:cs typeface="Arial"/>
              </a:rPr>
              <a:t>л</a:t>
            </a:r>
            <a:r>
              <a:rPr sz="1100" spc="-260" dirty="0">
                <a:latin typeface="Calibri"/>
                <a:cs typeface="Calibri"/>
              </a:rPr>
              <a:t>и</a:t>
            </a:r>
            <a:r>
              <a:rPr sz="1800" spc="-390" baseline="-16203" dirty="0">
                <a:latin typeface="Arial"/>
                <a:cs typeface="Arial"/>
              </a:rPr>
              <a:t>ь</a:t>
            </a:r>
            <a:r>
              <a:rPr sz="1100" spc="-260" dirty="0">
                <a:latin typeface="Calibri"/>
                <a:cs typeface="Calibri"/>
              </a:rPr>
              <a:t>и</a:t>
            </a:r>
            <a:r>
              <a:rPr sz="1800" spc="-390" baseline="-16203" dirty="0">
                <a:latin typeface="Arial"/>
                <a:cs typeface="Arial"/>
              </a:rPr>
              <a:t>" </a:t>
            </a:r>
            <a:r>
              <a:rPr sz="1100" dirty="0">
                <a:latin typeface="Calibri"/>
                <a:cs typeface="Calibri"/>
              </a:rPr>
              <a:t>общего собрания членов кооператива</a:t>
            </a:r>
            <a:r>
              <a:rPr sz="1100" spc="-17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вопросов.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7194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Созыв </a:t>
            </a:r>
            <a:r>
              <a:rPr dirty="0"/>
              <a:t>общего</a:t>
            </a:r>
            <a:r>
              <a:rPr spc="-45" dirty="0"/>
              <a:t> </a:t>
            </a:r>
            <a:r>
              <a:rPr dirty="0"/>
              <a:t>собрания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9479915" cy="284035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Очередное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25" dirty="0">
                <a:latin typeface="Calibri"/>
                <a:cs typeface="Calibri"/>
              </a:rPr>
              <a:t>ежегодно, </a:t>
            </a:r>
            <a:r>
              <a:rPr sz="2800" spc="-5" dirty="0">
                <a:latin typeface="Calibri"/>
                <a:cs typeface="Calibri"/>
              </a:rPr>
              <a:t>01 марта – 30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апреля,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Инициатор </a:t>
            </a:r>
            <a:r>
              <a:rPr sz="2800" spc="-5" dirty="0">
                <a:latin typeface="Calibri"/>
                <a:cs typeface="Calibri"/>
              </a:rPr>
              <a:t>–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Правление,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ct val="90000"/>
              </a:lnSpc>
              <a:spcBef>
                <a:spcPts val="100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30" dirty="0">
                <a:latin typeface="Calibri"/>
                <a:cs typeface="Calibri"/>
              </a:rPr>
              <a:t>Требовать </a:t>
            </a:r>
            <a:r>
              <a:rPr sz="2800" spc="-5" dirty="0">
                <a:latin typeface="Calibri"/>
                <a:cs typeface="Calibri"/>
              </a:rPr>
              <a:t>созыва могут: </a:t>
            </a:r>
            <a:r>
              <a:rPr sz="2800" spc="-10" dirty="0">
                <a:latin typeface="Calibri"/>
                <a:cs typeface="Calibri"/>
              </a:rPr>
              <a:t>Правление, </a:t>
            </a:r>
            <a:r>
              <a:rPr sz="2800" spc="-25" dirty="0">
                <a:latin typeface="Calibri"/>
                <a:cs typeface="Calibri"/>
              </a:rPr>
              <a:t>Наблюдательный совет,  </a:t>
            </a:r>
            <a:r>
              <a:rPr sz="2800" spc="-10" dirty="0">
                <a:latin typeface="Calibri"/>
                <a:cs typeface="Calibri"/>
              </a:rPr>
              <a:t>ревизионный </a:t>
            </a:r>
            <a:r>
              <a:rPr sz="2800" spc="-5" dirty="0">
                <a:latin typeface="Calibri"/>
                <a:cs typeface="Calibri"/>
              </a:rPr>
              <a:t>союз, 1/10 числа членов, 1/3 числа  ассоциированных членов,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Уведомление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30" dirty="0">
                <a:latin typeface="Calibri"/>
                <a:cs typeface="Calibri"/>
              </a:rPr>
              <a:t>под </a:t>
            </a:r>
            <a:r>
              <a:rPr sz="2800" spc="-10" dirty="0">
                <a:latin typeface="Calibri"/>
                <a:cs typeface="Calibri"/>
              </a:rPr>
              <a:t>расписку </a:t>
            </a:r>
            <a:r>
              <a:rPr sz="2800" spc="-15" dirty="0">
                <a:latin typeface="Calibri"/>
                <a:cs typeface="Calibri"/>
              </a:rPr>
              <a:t>(от </a:t>
            </a:r>
            <a:r>
              <a:rPr sz="2800" spc="-5" dirty="0">
                <a:latin typeface="Calibri"/>
                <a:cs typeface="Calibri"/>
              </a:rPr>
              <a:t>300 членов – через</a:t>
            </a:r>
            <a:r>
              <a:rPr sz="2800" spc="2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прессу).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0670" y="6431381"/>
            <a:ext cx="8001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"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R="5080">
              <a:lnSpc>
                <a:spcPts val="4750"/>
              </a:lnSpc>
              <a:spcBef>
                <a:spcPts val="705"/>
              </a:spcBef>
            </a:pPr>
            <a:r>
              <a:rPr spc="-5" dirty="0"/>
              <a:t>Порядок </a:t>
            </a:r>
            <a:r>
              <a:rPr dirty="0"/>
              <a:t>принятия решений </a:t>
            </a:r>
            <a:r>
              <a:rPr spc="-5" dirty="0"/>
              <a:t>общим  </a:t>
            </a:r>
            <a:r>
              <a:rPr dirty="0"/>
              <a:t>собранием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6939" y="1793189"/>
            <a:ext cx="10148570" cy="262763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9235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Кворум </a:t>
            </a:r>
            <a:r>
              <a:rPr sz="2800" spc="-5" dirty="0">
                <a:latin typeface="Calibri"/>
                <a:cs typeface="Calibri"/>
              </a:rPr>
              <a:t>– не менее 25 %, но не менее 5 </a:t>
            </a:r>
            <a:r>
              <a:rPr sz="2800" spc="-15" dirty="0">
                <a:latin typeface="Calibri"/>
                <a:cs typeface="Calibri"/>
              </a:rPr>
              <a:t>человек </a:t>
            </a:r>
            <a:r>
              <a:rPr sz="2800" spc="-5" dirty="0">
                <a:latin typeface="Calibri"/>
                <a:cs typeface="Calibri"/>
              </a:rPr>
              <a:t>при численности  менее 20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членов,</a:t>
            </a:r>
            <a:endParaRPr sz="2800">
              <a:latin typeface="Calibri"/>
              <a:cs typeface="Calibri"/>
            </a:endParaRPr>
          </a:p>
          <a:p>
            <a:pPr marL="241300" marR="156210" indent="-229235">
              <a:lnSpc>
                <a:spcPts val="303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Решения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10" dirty="0">
                <a:latin typeface="Calibri"/>
                <a:cs typeface="Calibri"/>
              </a:rPr>
              <a:t>большинством </a:t>
            </a:r>
            <a:r>
              <a:rPr sz="2800" spc="-20" dirty="0">
                <a:latin typeface="Calibri"/>
                <a:cs typeface="Calibri"/>
              </a:rPr>
              <a:t>голосов </a:t>
            </a:r>
            <a:r>
              <a:rPr sz="2800" spc="-10" dirty="0">
                <a:latin typeface="Calibri"/>
                <a:cs typeface="Calibri"/>
              </a:rPr>
              <a:t>(2/3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30" dirty="0">
                <a:latin typeface="Calibri"/>
                <a:cs typeface="Calibri"/>
              </a:rPr>
              <a:t>Устав, </a:t>
            </a:r>
            <a:r>
              <a:rPr sz="2800" spc="-5" dirty="0">
                <a:latin typeface="Calibri"/>
                <a:cs typeface="Calibri"/>
              </a:rPr>
              <a:t>взносы,  </a:t>
            </a:r>
            <a:r>
              <a:rPr sz="2800" spc="-15" dirty="0">
                <a:latin typeface="Calibri"/>
                <a:cs typeface="Calibri"/>
              </a:rPr>
              <a:t>распределение </a:t>
            </a:r>
            <a:r>
              <a:rPr sz="2800" spc="-5" dirty="0">
                <a:latin typeface="Calibri"/>
                <a:cs typeface="Calibri"/>
              </a:rPr>
              <a:t>прибыли, совершение </a:t>
            </a:r>
            <a:r>
              <a:rPr sz="2800" spc="-10" dirty="0">
                <a:latin typeface="Calibri"/>
                <a:cs typeface="Calibri"/>
              </a:rPr>
              <a:t>крупных </a:t>
            </a:r>
            <a:r>
              <a:rPr sz="2800" spc="-15" dirty="0">
                <a:latin typeface="Calibri"/>
                <a:cs typeface="Calibri"/>
              </a:rPr>
              <a:t>сделок, </a:t>
            </a:r>
            <a:r>
              <a:rPr sz="2800" spc="-10" dirty="0">
                <a:latin typeface="Calibri"/>
                <a:cs typeface="Calibri"/>
              </a:rPr>
              <a:t>порядок  </a:t>
            </a:r>
            <a:r>
              <a:rPr sz="2800" spc="-15" dirty="0">
                <a:latin typeface="Calibri"/>
                <a:cs typeface="Calibri"/>
              </a:rPr>
              <a:t>предоставления кредитов,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ликвидация),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Неучастие </a:t>
            </a:r>
            <a:r>
              <a:rPr sz="2800" spc="-5" dirty="0">
                <a:latin typeface="Calibri"/>
                <a:cs typeface="Calibri"/>
              </a:rPr>
              <a:t>членов, не внёсших паевой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взнос.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 algn="ctr">
              <a:lnSpc>
                <a:spcPts val="5015"/>
              </a:lnSpc>
              <a:spcBef>
                <a:spcPts val="105"/>
              </a:spcBef>
            </a:pPr>
            <a:r>
              <a:rPr dirty="0"/>
              <a:t>Решаемая</a:t>
            </a:r>
            <a:r>
              <a:rPr spc="-25" dirty="0"/>
              <a:t> </a:t>
            </a:r>
            <a:r>
              <a:rPr spc="-5" dirty="0"/>
              <a:t>задача:</a:t>
            </a:r>
          </a:p>
          <a:p>
            <a:pPr marL="635" algn="ctr">
              <a:lnSpc>
                <a:spcPts val="5015"/>
              </a:lnSpc>
            </a:pPr>
            <a:r>
              <a:rPr dirty="0"/>
              <a:t>Для </a:t>
            </a:r>
            <a:r>
              <a:rPr spc="-5" dirty="0"/>
              <a:t>чего </a:t>
            </a:r>
            <a:r>
              <a:rPr dirty="0"/>
              <a:t>нужна</a:t>
            </a:r>
            <a:r>
              <a:rPr spc="-30" dirty="0"/>
              <a:t> </a:t>
            </a:r>
            <a:r>
              <a:rPr spc="-5" dirty="0"/>
              <a:t>кооперация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84045"/>
            <a:ext cx="10247630" cy="415290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241300" marR="5080" indent="-229235">
              <a:lnSpc>
                <a:spcPct val="90000"/>
              </a:lnSpc>
              <a:spcBef>
                <a:spcPts val="490"/>
              </a:spcBef>
              <a:buFont typeface="Arial"/>
              <a:buChar char="•"/>
              <a:tabLst>
                <a:tab pos="241935" algn="l"/>
              </a:tabLst>
            </a:pPr>
            <a:r>
              <a:rPr sz="3200" b="0" spc="-5" dirty="0">
                <a:latin typeface="Calibri Light"/>
                <a:cs typeface="Calibri Light"/>
              </a:rPr>
              <a:t>Значительная часть товарного молока </a:t>
            </a:r>
            <a:r>
              <a:rPr sz="3200" b="0" dirty="0">
                <a:latin typeface="Calibri Light"/>
                <a:cs typeface="Calibri Light"/>
              </a:rPr>
              <a:t>и </a:t>
            </a:r>
            <a:r>
              <a:rPr sz="3200" b="0" spc="-5" dirty="0">
                <a:latin typeface="Calibri Light"/>
                <a:cs typeface="Calibri Light"/>
              </a:rPr>
              <a:t>мяса  производится </a:t>
            </a:r>
            <a:r>
              <a:rPr sz="3200" b="0" dirty="0">
                <a:latin typeface="Calibri Light"/>
                <a:cs typeface="Calibri Light"/>
              </a:rPr>
              <a:t>в </a:t>
            </a:r>
            <a:r>
              <a:rPr sz="3200" b="0" spc="-5" dirty="0">
                <a:latin typeface="Calibri Light"/>
                <a:cs typeface="Calibri Light"/>
              </a:rPr>
              <a:t>личных подсобных хозяйствах, малых КФХ  </a:t>
            </a:r>
            <a:r>
              <a:rPr sz="3200" b="0" dirty="0">
                <a:latin typeface="Calibri Light"/>
                <a:cs typeface="Calibri Light"/>
              </a:rPr>
              <a:t>и</a:t>
            </a:r>
            <a:r>
              <a:rPr sz="3200" b="0" spc="-10" dirty="0">
                <a:latin typeface="Calibri Light"/>
                <a:cs typeface="Calibri Light"/>
              </a:rPr>
              <a:t> </a:t>
            </a:r>
            <a:r>
              <a:rPr sz="3200" b="0" spc="-5" dirty="0">
                <a:latin typeface="Calibri Light"/>
                <a:cs typeface="Calibri Light"/>
              </a:rPr>
              <a:t>СХО;</a:t>
            </a:r>
            <a:endParaRPr sz="3200">
              <a:latin typeface="Calibri Light"/>
              <a:cs typeface="Calibri Light"/>
            </a:endParaRPr>
          </a:p>
          <a:p>
            <a:pPr marL="241300" marR="688975" indent="-229235" algn="just">
              <a:lnSpc>
                <a:spcPts val="346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</a:tabLst>
            </a:pPr>
            <a:r>
              <a:rPr sz="3200" b="0" spc="-5" dirty="0">
                <a:latin typeface="Calibri Light"/>
                <a:cs typeface="Calibri Light"/>
              </a:rPr>
              <a:t>Отдельному </a:t>
            </a:r>
            <a:r>
              <a:rPr sz="3200" b="0" dirty="0">
                <a:latin typeface="Calibri Light"/>
                <a:cs typeface="Calibri Light"/>
              </a:rPr>
              <a:t>фермеру </a:t>
            </a:r>
            <a:r>
              <a:rPr sz="3200" b="0" spc="-5" dirty="0">
                <a:latin typeface="Calibri Light"/>
                <a:cs typeface="Calibri Light"/>
              </a:rPr>
              <a:t>или </a:t>
            </a:r>
            <a:r>
              <a:rPr sz="3200" b="0" dirty="0">
                <a:latin typeface="Calibri Light"/>
                <a:cs typeface="Calibri Light"/>
              </a:rPr>
              <a:t>владельцу </a:t>
            </a:r>
            <a:r>
              <a:rPr sz="3200" b="0" spc="-5" dirty="0">
                <a:latin typeface="Calibri Light"/>
                <a:cs typeface="Calibri Light"/>
              </a:rPr>
              <a:t>ЛПХ </a:t>
            </a:r>
            <a:r>
              <a:rPr sz="3200" b="0" dirty="0">
                <a:latin typeface="Calibri Light"/>
                <a:cs typeface="Calibri Light"/>
              </a:rPr>
              <a:t>не </a:t>
            </a:r>
            <a:r>
              <a:rPr sz="3200" b="0" spc="-5" dirty="0">
                <a:latin typeface="Calibri Light"/>
                <a:cs typeface="Calibri Light"/>
              </a:rPr>
              <a:t>под силу  создать собственную систему сбыта, </a:t>
            </a:r>
            <a:r>
              <a:rPr sz="3200" b="0" dirty="0">
                <a:latin typeface="Calibri Light"/>
                <a:cs typeface="Calibri Light"/>
              </a:rPr>
              <a:t>переработки </a:t>
            </a:r>
            <a:r>
              <a:rPr sz="3200" b="0" spc="-5" dirty="0">
                <a:latin typeface="Calibri Light"/>
                <a:cs typeface="Calibri Light"/>
              </a:rPr>
              <a:t>или  хотя бы </a:t>
            </a:r>
            <a:r>
              <a:rPr sz="3200" b="0" dirty="0">
                <a:latin typeface="Calibri Light"/>
                <a:cs typeface="Calibri Light"/>
              </a:rPr>
              <a:t>хранения</a:t>
            </a:r>
            <a:r>
              <a:rPr sz="3200" b="0" spc="-25" dirty="0">
                <a:latin typeface="Calibri Light"/>
                <a:cs typeface="Calibri Light"/>
              </a:rPr>
              <a:t> </a:t>
            </a:r>
            <a:r>
              <a:rPr sz="3200" b="0" spc="-5" dirty="0">
                <a:latin typeface="Calibri Light"/>
                <a:cs typeface="Calibri Light"/>
              </a:rPr>
              <a:t>продукции.</a:t>
            </a:r>
            <a:endParaRPr sz="3200">
              <a:latin typeface="Calibri Light"/>
              <a:cs typeface="Calibri Light"/>
            </a:endParaRPr>
          </a:p>
          <a:p>
            <a:pPr marL="241300" algn="just">
              <a:lnSpc>
                <a:spcPts val="3204"/>
              </a:lnSpc>
            </a:pPr>
            <a:r>
              <a:rPr sz="3200" b="0" spc="-5" dirty="0">
                <a:latin typeface="Calibri Light"/>
                <a:cs typeface="Calibri Light"/>
              </a:rPr>
              <a:t>Как </a:t>
            </a:r>
            <a:r>
              <a:rPr sz="3200" b="0" dirty="0">
                <a:latin typeface="Calibri Light"/>
                <a:cs typeface="Calibri Light"/>
              </a:rPr>
              <a:t>следствие – </a:t>
            </a:r>
            <a:r>
              <a:rPr sz="3200" b="0" spc="-5" dirty="0">
                <a:latin typeface="Calibri Light"/>
                <a:cs typeface="Calibri Light"/>
              </a:rPr>
              <a:t>происходит </a:t>
            </a:r>
            <a:r>
              <a:rPr sz="3200" b="0" dirty="0">
                <a:latin typeface="Calibri Light"/>
                <a:cs typeface="Calibri Light"/>
              </a:rPr>
              <a:t>вымывание</a:t>
            </a:r>
            <a:r>
              <a:rPr sz="3200" b="0" spc="-10" dirty="0">
                <a:latin typeface="Calibri Light"/>
                <a:cs typeface="Calibri Light"/>
              </a:rPr>
              <a:t> </a:t>
            </a:r>
            <a:r>
              <a:rPr sz="3200" b="0" spc="-5" dirty="0">
                <a:latin typeface="Calibri Light"/>
                <a:cs typeface="Calibri Light"/>
              </a:rPr>
              <a:t>добавленной</a:t>
            </a:r>
            <a:endParaRPr sz="3200">
              <a:latin typeface="Calibri Light"/>
              <a:cs typeface="Calibri Light"/>
            </a:endParaRPr>
          </a:p>
          <a:p>
            <a:pPr marL="241300" marR="497840" algn="just">
              <a:lnSpc>
                <a:spcPts val="3460"/>
              </a:lnSpc>
              <a:spcBef>
                <a:spcPts val="240"/>
              </a:spcBef>
            </a:pPr>
            <a:r>
              <a:rPr sz="3200" b="0" spc="-5" dirty="0">
                <a:latin typeface="Calibri Light"/>
                <a:cs typeface="Calibri Light"/>
              </a:rPr>
              <a:t>стоимости из АПК, она </a:t>
            </a:r>
            <a:r>
              <a:rPr sz="3200" b="0" dirty="0">
                <a:latin typeface="Calibri Light"/>
                <a:cs typeface="Calibri Light"/>
              </a:rPr>
              <a:t>перераспределяется в </a:t>
            </a:r>
            <a:r>
              <a:rPr sz="3200" b="0" spc="-5" dirty="0">
                <a:latin typeface="Calibri Light"/>
                <a:cs typeface="Calibri Light"/>
              </a:rPr>
              <a:t>пользу  посредника </a:t>
            </a:r>
            <a:r>
              <a:rPr sz="3200" b="0" dirty="0">
                <a:latin typeface="Calibri Light"/>
                <a:cs typeface="Calibri Light"/>
              </a:rPr>
              <a:t>(переработчика и/или </a:t>
            </a:r>
            <a:r>
              <a:rPr sz="3200" b="0" spc="-5" dirty="0">
                <a:latin typeface="Calibri Light"/>
                <a:cs typeface="Calibri Light"/>
              </a:rPr>
              <a:t>торговой</a:t>
            </a:r>
            <a:r>
              <a:rPr sz="3200" b="0" spc="-15" dirty="0">
                <a:latin typeface="Calibri Light"/>
                <a:cs typeface="Calibri Light"/>
              </a:rPr>
              <a:t> </a:t>
            </a:r>
            <a:r>
              <a:rPr sz="3200" b="0" dirty="0">
                <a:latin typeface="Calibri Light"/>
                <a:cs typeface="Calibri Light"/>
              </a:rPr>
              <a:t>структуры)</a:t>
            </a:r>
            <a:endParaRPr sz="32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R="5080">
              <a:lnSpc>
                <a:spcPts val="4750"/>
              </a:lnSpc>
              <a:spcBef>
                <a:spcPts val="705"/>
              </a:spcBef>
            </a:pPr>
            <a:r>
              <a:rPr spc="-5" dirty="0"/>
              <a:t>Обязательные </a:t>
            </a:r>
            <a:r>
              <a:rPr dirty="0"/>
              <a:t>элементы </a:t>
            </a:r>
            <a:r>
              <a:rPr spc="-5" dirty="0"/>
              <a:t>протокола общего  </a:t>
            </a:r>
            <a:r>
              <a:rPr dirty="0"/>
              <a:t>собрания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23618"/>
            <a:ext cx="10140950" cy="394398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236854" indent="-224790">
              <a:lnSpc>
                <a:spcPct val="100000"/>
              </a:lnSpc>
              <a:spcBef>
                <a:spcPts val="690"/>
              </a:spcBef>
              <a:buAutoNum type="arabicParenR"/>
              <a:tabLst>
                <a:tab pos="237490" algn="l"/>
              </a:tabLst>
            </a:pPr>
            <a:r>
              <a:rPr sz="1700" dirty="0">
                <a:latin typeface="Calibri"/>
                <a:cs typeface="Calibri"/>
              </a:rPr>
              <a:t>наименование кооператива и информация о </a:t>
            </a:r>
            <a:r>
              <a:rPr sz="1700" spc="-10" dirty="0">
                <a:latin typeface="Calibri"/>
                <a:cs typeface="Calibri"/>
              </a:rPr>
              <a:t>его </a:t>
            </a:r>
            <a:r>
              <a:rPr sz="1700" dirty="0">
                <a:latin typeface="Calibri"/>
                <a:cs typeface="Calibri"/>
              </a:rPr>
              <a:t>месте</a:t>
            </a:r>
            <a:r>
              <a:rPr sz="1700" spc="-3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нахождения;</a:t>
            </a:r>
            <a:endParaRPr sz="1700">
              <a:latin typeface="Calibri"/>
              <a:cs typeface="Calibri"/>
            </a:endParaRPr>
          </a:p>
          <a:p>
            <a:pPr marL="236854" indent="-224790">
              <a:lnSpc>
                <a:spcPct val="100000"/>
              </a:lnSpc>
              <a:spcBef>
                <a:spcPts val="590"/>
              </a:spcBef>
              <a:buAutoNum type="arabicParenR"/>
              <a:tabLst>
                <a:tab pos="237490" algn="l"/>
              </a:tabLst>
            </a:pPr>
            <a:r>
              <a:rPr sz="1700" spc="-5" dirty="0">
                <a:latin typeface="Calibri"/>
                <a:cs typeface="Calibri"/>
              </a:rPr>
              <a:t>место, дата </a:t>
            </a:r>
            <a:r>
              <a:rPr sz="1700" dirty="0">
                <a:latin typeface="Calibri"/>
                <a:cs typeface="Calibri"/>
              </a:rPr>
              <a:t>и время </a:t>
            </a:r>
            <a:r>
              <a:rPr sz="1700" spc="-5" dirty="0">
                <a:latin typeface="Calibri"/>
                <a:cs typeface="Calibri"/>
              </a:rPr>
              <a:t>проведения общего </a:t>
            </a:r>
            <a:r>
              <a:rPr sz="1700" dirty="0">
                <a:latin typeface="Calibri"/>
                <a:cs typeface="Calibri"/>
              </a:rPr>
              <a:t>собрания членов</a:t>
            </a:r>
            <a:r>
              <a:rPr sz="1700" spc="-6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кооператива;</a:t>
            </a:r>
            <a:endParaRPr sz="1700">
              <a:latin typeface="Calibri"/>
              <a:cs typeface="Calibri"/>
            </a:endParaRPr>
          </a:p>
          <a:p>
            <a:pPr marL="241300" marR="220345" indent="-229235">
              <a:lnSpc>
                <a:spcPts val="1630"/>
              </a:lnSpc>
              <a:spcBef>
                <a:spcPts val="994"/>
              </a:spcBef>
              <a:buAutoNum type="arabicParenR"/>
              <a:tabLst>
                <a:tab pos="237490" algn="l"/>
              </a:tabLst>
            </a:pPr>
            <a:r>
              <a:rPr sz="1700" spc="-5" dirty="0">
                <a:latin typeface="Calibri"/>
                <a:cs typeface="Calibri"/>
              </a:rPr>
              <a:t>дата </a:t>
            </a:r>
            <a:r>
              <a:rPr sz="1700" dirty="0">
                <a:latin typeface="Calibri"/>
                <a:cs typeface="Calibri"/>
              </a:rPr>
              <a:t>извещения о </a:t>
            </a:r>
            <a:r>
              <a:rPr sz="1700" spc="-5" dirty="0">
                <a:latin typeface="Calibri"/>
                <a:cs typeface="Calibri"/>
              </a:rPr>
              <a:t>проведении общего </a:t>
            </a:r>
            <a:r>
              <a:rPr sz="1700" dirty="0">
                <a:latin typeface="Calibri"/>
                <a:cs typeface="Calibri"/>
              </a:rPr>
              <a:t>собрания членов кооператива и </a:t>
            </a:r>
            <a:r>
              <a:rPr sz="1700" spc="-5" dirty="0">
                <a:latin typeface="Calibri"/>
                <a:cs typeface="Calibri"/>
              </a:rPr>
              <a:t>дата представления материалов,  </a:t>
            </a:r>
            <a:r>
              <a:rPr sz="1700" dirty="0">
                <a:latin typeface="Calibri"/>
                <a:cs typeface="Calibri"/>
              </a:rPr>
              <a:t>прилагаемых к </a:t>
            </a:r>
            <a:r>
              <a:rPr sz="1700" spc="-5" dirty="0">
                <a:latin typeface="Calibri"/>
                <a:cs typeface="Calibri"/>
              </a:rPr>
              <a:t>повестке дня </a:t>
            </a:r>
            <a:r>
              <a:rPr sz="1700" spc="-10" dirty="0">
                <a:latin typeface="Calibri"/>
                <a:cs typeface="Calibri"/>
              </a:rPr>
              <a:t>общего </a:t>
            </a:r>
            <a:r>
              <a:rPr sz="1700" dirty="0">
                <a:latin typeface="Calibri"/>
                <a:cs typeface="Calibri"/>
              </a:rPr>
              <a:t>собрания членов</a:t>
            </a:r>
            <a:r>
              <a:rPr sz="1700" spc="-6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кооператива;</a:t>
            </a:r>
            <a:endParaRPr sz="1700">
              <a:latin typeface="Calibri"/>
              <a:cs typeface="Calibri"/>
            </a:endParaRPr>
          </a:p>
          <a:p>
            <a:pPr marL="241300" marR="5080" indent="-229235" algn="just">
              <a:lnSpc>
                <a:spcPts val="1630"/>
              </a:lnSpc>
              <a:spcBef>
                <a:spcPts val="1000"/>
              </a:spcBef>
              <a:buAutoNum type="arabicParenR"/>
              <a:tabLst>
                <a:tab pos="237490" algn="l"/>
              </a:tabLst>
            </a:pPr>
            <a:r>
              <a:rPr sz="1700" dirty="0">
                <a:latin typeface="Calibri"/>
                <a:cs typeface="Calibri"/>
              </a:rPr>
              <a:t>общее число членов кооператива на </a:t>
            </a:r>
            <a:r>
              <a:rPr sz="1700" spc="-5" dirty="0">
                <a:latin typeface="Calibri"/>
                <a:cs typeface="Calibri"/>
              </a:rPr>
              <a:t>дату </a:t>
            </a:r>
            <a:r>
              <a:rPr sz="1700" dirty="0">
                <a:latin typeface="Calibri"/>
                <a:cs typeface="Calibri"/>
              </a:rPr>
              <a:t>извещения о </a:t>
            </a:r>
            <a:r>
              <a:rPr sz="1700" spc="-5" dirty="0">
                <a:latin typeface="Calibri"/>
                <a:cs typeface="Calibri"/>
              </a:rPr>
              <a:t>проведении общего </a:t>
            </a:r>
            <a:r>
              <a:rPr sz="1700" dirty="0">
                <a:latin typeface="Calibri"/>
                <a:cs typeface="Calibri"/>
              </a:rPr>
              <a:t>собрания членов кооператива,  число </a:t>
            </a:r>
            <a:r>
              <a:rPr sz="1700" spc="-5" dirty="0">
                <a:latin typeface="Calibri"/>
                <a:cs typeface="Calibri"/>
              </a:rPr>
              <a:t>присутствующих </a:t>
            </a:r>
            <a:r>
              <a:rPr sz="1700" dirty="0">
                <a:latin typeface="Calibri"/>
                <a:cs typeface="Calibri"/>
              </a:rPr>
              <a:t>на </a:t>
            </a:r>
            <a:r>
              <a:rPr sz="1700" spc="-5" dirty="0">
                <a:latin typeface="Calibri"/>
                <a:cs typeface="Calibri"/>
              </a:rPr>
              <a:t>общем </a:t>
            </a:r>
            <a:r>
              <a:rPr sz="1700" dirty="0">
                <a:latin typeface="Calibri"/>
                <a:cs typeface="Calibri"/>
              </a:rPr>
              <a:t>собрании членов </a:t>
            </a:r>
            <a:r>
              <a:rPr sz="1700" spc="-5" dirty="0">
                <a:latin typeface="Calibri"/>
                <a:cs typeface="Calibri"/>
              </a:rPr>
              <a:t>кооператива </a:t>
            </a:r>
            <a:r>
              <a:rPr sz="1700" dirty="0">
                <a:latin typeface="Calibri"/>
                <a:cs typeface="Calibri"/>
              </a:rPr>
              <a:t>и ассоциированных членов </a:t>
            </a:r>
            <a:r>
              <a:rPr sz="1700" spc="-5" dirty="0">
                <a:latin typeface="Calibri"/>
                <a:cs typeface="Calibri"/>
              </a:rPr>
              <a:t>кооператива </a:t>
            </a:r>
            <a:r>
              <a:rPr sz="1700" dirty="0">
                <a:latin typeface="Calibri"/>
                <a:cs typeface="Calibri"/>
              </a:rPr>
              <a:t>с  правом </a:t>
            </a:r>
            <a:r>
              <a:rPr sz="1700" spc="-5" dirty="0">
                <a:latin typeface="Calibri"/>
                <a:cs typeface="Calibri"/>
              </a:rPr>
              <a:t>решающего </a:t>
            </a:r>
            <a:r>
              <a:rPr sz="1700" spc="-10" dirty="0">
                <a:latin typeface="Calibri"/>
                <a:cs typeface="Calibri"/>
              </a:rPr>
              <a:t>голоса. </a:t>
            </a:r>
            <a:r>
              <a:rPr sz="1700" spc="-5" dirty="0">
                <a:latin typeface="Calibri"/>
                <a:cs typeface="Calibri"/>
              </a:rPr>
              <a:t>При проведении </a:t>
            </a:r>
            <a:r>
              <a:rPr sz="1700" dirty="0">
                <a:latin typeface="Calibri"/>
                <a:cs typeface="Calibri"/>
              </a:rPr>
              <a:t>собрания </a:t>
            </a:r>
            <a:r>
              <a:rPr sz="1700" spc="-5" dirty="0">
                <a:latin typeface="Calibri"/>
                <a:cs typeface="Calibri"/>
              </a:rPr>
              <a:t>уполномоченных </a:t>
            </a:r>
            <a:r>
              <a:rPr sz="1700" dirty="0">
                <a:latin typeface="Calibri"/>
                <a:cs typeface="Calibri"/>
              </a:rPr>
              <a:t>- число</a:t>
            </a:r>
            <a:r>
              <a:rPr sz="1700" spc="-1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избранных</a:t>
            </a:r>
            <a:endParaRPr sz="1700">
              <a:latin typeface="Calibri"/>
              <a:cs typeface="Calibri"/>
            </a:endParaRPr>
          </a:p>
          <a:p>
            <a:pPr marL="241300" algn="just">
              <a:lnSpc>
                <a:spcPts val="1650"/>
              </a:lnSpc>
            </a:pPr>
            <a:r>
              <a:rPr sz="1700" spc="-5" dirty="0">
                <a:latin typeface="Calibri"/>
                <a:cs typeface="Calibri"/>
              </a:rPr>
              <a:t>уполномоченных </a:t>
            </a:r>
            <a:r>
              <a:rPr sz="1700" dirty="0">
                <a:latin typeface="Calibri"/>
                <a:cs typeface="Calibri"/>
              </a:rPr>
              <a:t>и число </a:t>
            </a:r>
            <a:r>
              <a:rPr sz="1700" spc="-5" dirty="0">
                <a:latin typeface="Calibri"/>
                <a:cs typeface="Calibri"/>
              </a:rPr>
              <a:t>присутствующих </a:t>
            </a:r>
            <a:r>
              <a:rPr sz="1700" dirty="0">
                <a:latin typeface="Calibri"/>
                <a:cs typeface="Calibri"/>
              </a:rPr>
              <a:t>на </a:t>
            </a:r>
            <a:r>
              <a:rPr sz="1700" spc="-10" dirty="0">
                <a:latin typeface="Calibri"/>
                <a:cs typeface="Calibri"/>
              </a:rPr>
              <a:t>этом </a:t>
            </a:r>
            <a:r>
              <a:rPr sz="1700" dirty="0">
                <a:latin typeface="Calibri"/>
                <a:cs typeface="Calibri"/>
              </a:rPr>
              <a:t>собрании</a:t>
            </a:r>
            <a:r>
              <a:rPr sz="1700" spc="3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уполномоченных;</a:t>
            </a:r>
            <a:endParaRPr sz="1700">
              <a:latin typeface="Calibri"/>
              <a:cs typeface="Calibri"/>
            </a:endParaRPr>
          </a:p>
          <a:p>
            <a:pPr marL="236854" indent="-224790" algn="just">
              <a:lnSpc>
                <a:spcPct val="100000"/>
              </a:lnSpc>
              <a:spcBef>
                <a:spcPts val="590"/>
              </a:spcBef>
              <a:buAutoNum type="arabicParenR" startAt="5"/>
              <a:tabLst>
                <a:tab pos="237490" algn="l"/>
              </a:tabLst>
            </a:pPr>
            <a:r>
              <a:rPr sz="1700" spc="-10" dirty="0">
                <a:latin typeface="Calibri"/>
                <a:cs typeface="Calibri"/>
              </a:rPr>
              <a:t>отметка </a:t>
            </a:r>
            <a:r>
              <a:rPr sz="1700" dirty="0">
                <a:latin typeface="Calibri"/>
                <a:cs typeface="Calibri"/>
              </a:rPr>
              <a:t>о правомочности (неправомочности) </a:t>
            </a:r>
            <a:r>
              <a:rPr sz="1700" spc="-5" dirty="0">
                <a:latin typeface="Calibri"/>
                <a:cs typeface="Calibri"/>
              </a:rPr>
              <a:t>общего </a:t>
            </a:r>
            <a:r>
              <a:rPr sz="1700" dirty="0">
                <a:latin typeface="Calibri"/>
                <a:cs typeface="Calibri"/>
              </a:rPr>
              <a:t>собрания членов</a:t>
            </a:r>
            <a:r>
              <a:rPr sz="1700" spc="-4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кооператива;</a:t>
            </a:r>
            <a:endParaRPr sz="1700">
              <a:latin typeface="Calibri"/>
              <a:cs typeface="Calibri"/>
            </a:endParaRPr>
          </a:p>
          <a:p>
            <a:pPr marL="236854" indent="-224790" algn="just">
              <a:lnSpc>
                <a:spcPct val="100000"/>
              </a:lnSpc>
              <a:spcBef>
                <a:spcPts val="600"/>
              </a:spcBef>
              <a:buAutoNum type="arabicParenR" startAt="5"/>
              <a:tabLst>
                <a:tab pos="237490" algn="l"/>
              </a:tabLst>
            </a:pPr>
            <a:r>
              <a:rPr sz="1700" spc="-5" dirty="0">
                <a:latin typeface="Calibri"/>
                <a:cs typeface="Calibri"/>
              </a:rPr>
              <a:t>объявленная </a:t>
            </a:r>
            <a:r>
              <a:rPr sz="1700" dirty="0">
                <a:latin typeface="Calibri"/>
                <a:cs typeface="Calibri"/>
              </a:rPr>
              <a:t>повестка </a:t>
            </a:r>
            <a:r>
              <a:rPr sz="1700" spc="-5" dirty="0">
                <a:latin typeface="Calibri"/>
                <a:cs typeface="Calibri"/>
              </a:rPr>
              <a:t>дня общего </a:t>
            </a:r>
            <a:r>
              <a:rPr sz="1700" dirty="0">
                <a:latin typeface="Calibri"/>
                <a:cs typeface="Calibri"/>
              </a:rPr>
              <a:t>собрания членов</a:t>
            </a:r>
            <a:r>
              <a:rPr sz="1700" spc="-6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кооператива;</a:t>
            </a:r>
            <a:endParaRPr sz="1700">
              <a:latin typeface="Calibri"/>
              <a:cs typeface="Calibri"/>
            </a:endParaRPr>
          </a:p>
          <a:p>
            <a:pPr marL="241300" marR="483870" indent="-229235" algn="just">
              <a:lnSpc>
                <a:spcPts val="1630"/>
              </a:lnSpc>
              <a:spcBef>
                <a:spcPts val="985"/>
              </a:spcBef>
              <a:buAutoNum type="arabicParenR" startAt="5"/>
              <a:tabLst>
                <a:tab pos="237490" algn="l"/>
              </a:tabLst>
            </a:pPr>
            <a:r>
              <a:rPr sz="1700" dirty="0">
                <a:latin typeface="Calibri"/>
                <a:cs typeface="Calibri"/>
              </a:rPr>
              <a:t>фамилия, имя, отчество и </a:t>
            </a:r>
            <a:r>
              <a:rPr sz="1700" spc="-5" dirty="0">
                <a:latin typeface="Calibri"/>
                <a:cs typeface="Calibri"/>
              </a:rPr>
              <a:t>должность лица, выступающего </a:t>
            </a:r>
            <a:r>
              <a:rPr sz="1700" dirty="0">
                <a:latin typeface="Calibri"/>
                <a:cs typeface="Calibri"/>
              </a:rPr>
              <a:t>на </a:t>
            </a:r>
            <a:r>
              <a:rPr sz="1700" spc="-5" dirty="0">
                <a:latin typeface="Calibri"/>
                <a:cs typeface="Calibri"/>
              </a:rPr>
              <a:t>общем </a:t>
            </a:r>
            <a:r>
              <a:rPr sz="1700" dirty="0">
                <a:latin typeface="Calibri"/>
                <a:cs typeface="Calibri"/>
              </a:rPr>
              <a:t>собрании членов кооператива, и  </a:t>
            </a:r>
            <a:r>
              <a:rPr sz="1700" spc="-5" dirty="0">
                <a:latin typeface="Calibri"/>
                <a:cs typeface="Calibri"/>
              </a:rPr>
              <a:t>основные </a:t>
            </a:r>
            <a:r>
              <a:rPr sz="1700" spc="-10" dirty="0">
                <a:latin typeface="Calibri"/>
                <a:cs typeface="Calibri"/>
              </a:rPr>
              <a:t>положения его</a:t>
            </a:r>
            <a:r>
              <a:rPr sz="1700" spc="2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выступления;</a:t>
            </a:r>
            <a:endParaRPr sz="1700">
              <a:latin typeface="Calibri"/>
              <a:cs typeface="Calibri"/>
            </a:endParaRPr>
          </a:p>
          <a:p>
            <a:pPr marL="241300" marR="608965" indent="-229235">
              <a:lnSpc>
                <a:spcPct val="80000"/>
              </a:lnSpc>
              <a:spcBef>
                <a:spcPts val="1015"/>
              </a:spcBef>
              <a:buAutoNum type="arabicParenR" startAt="5"/>
              <a:tabLst>
                <a:tab pos="237490" algn="l"/>
              </a:tabLst>
            </a:pPr>
            <a:r>
              <a:rPr sz="1700" spc="-15" dirty="0">
                <a:latin typeface="Calibri"/>
                <a:cs typeface="Calibri"/>
              </a:rPr>
              <a:t>результаты </a:t>
            </a:r>
            <a:r>
              <a:rPr sz="1700" spc="-5" dirty="0">
                <a:latin typeface="Calibri"/>
                <a:cs typeface="Calibri"/>
              </a:rPr>
              <a:t>голосования </a:t>
            </a:r>
            <a:r>
              <a:rPr sz="1700" dirty="0">
                <a:latin typeface="Calibri"/>
                <a:cs typeface="Calibri"/>
              </a:rPr>
              <a:t>по вопросам повестки дня </a:t>
            </a:r>
            <a:r>
              <a:rPr sz="1700" spc="-5" dirty="0">
                <a:latin typeface="Calibri"/>
                <a:cs typeface="Calibri"/>
              </a:rPr>
              <a:t>общего </a:t>
            </a:r>
            <a:r>
              <a:rPr sz="1700" dirty="0">
                <a:latin typeface="Calibri"/>
                <a:cs typeface="Calibri"/>
              </a:rPr>
              <a:t>собрания членов кооператива, решения,  принятые и </a:t>
            </a:r>
            <a:r>
              <a:rPr sz="1700" spc="-5" dirty="0">
                <a:latin typeface="Calibri"/>
                <a:cs typeface="Calibri"/>
              </a:rPr>
              <a:t>объявленные </a:t>
            </a:r>
            <a:r>
              <a:rPr sz="1700" dirty="0">
                <a:latin typeface="Calibri"/>
                <a:cs typeface="Calibri"/>
              </a:rPr>
              <a:t>на </a:t>
            </a:r>
            <a:r>
              <a:rPr sz="1700" spc="-10" dirty="0">
                <a:latin typeface="Calibri"/>
                <a:cs typeface="Calibri"/>
              </a:rPr>
              <a:t>этом</a:t>
            </a:r>
            <a:r>
              <a:rPr sz="1700" spc="-4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собрании.</a:t>
            </a:r>
            <a:endParaRPr sz="1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R="5080">
              <a:lnSpc>
                <a:spcPts val="4750"/>
              </a:lnSpc>
              <a:spcBef>
                <a:spcPts val="705"/>
              </a:spcBef>
            </a:pPr>
            <a:r>
              <a:rPr spc="-5" dirty="0"/>
              <a:t>Прочие </a:t>
            </a:r>
            <a:r>
              <a:rPr dirty="0"/>
              <a:t>требования к </a:t>
            </a:r>
            <a:r>
              <a:rPr spc="-5" dirty="0"/>
              <a:t>протоколу общего  </a:t>
            </a:r>
            <a:r>
              <a:rPr dirty="0"/>
              <a:t>собрания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9745980" cy="262763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1010919" indent="-229235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Приложения: </a:t>
            </a:r>
            <a:r>
              <a:rPr sz="2800" spc="-5" dirty="0">
                <a:latin typeface="Calibri"/>
                <a:cs typeface="Calibri"/>
              </a:rPr>
              <a:t>решение о созыве, список, </a:t>
            </a:r>
            <a:r>
              <a:rPr sz="2800" spc="-10" dirty="0">
                <a:latin typeface="Calibri"/>
                <a:cs typeface="Calibri"/>
              </a:rPr>
              <a:t>доверенности,  материалы </a:t>
            </a:r>
            <a:r>
              <a:rPr sz="2800" spc="-5" dirty="0">
                <a:latin typeface="Calibri"/>
                <a:cs typeface="Calibri"/>
              </a:rPr>
              <a:t>по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повестке;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ts val="3190"/>
              </a:lnSpc>
              <a:spcBef>
                <a:spcPts val="62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Подписание </a:t>
            </a:r>
            <a:r>
              <a:rPr sz="2800" spc="-20" dirty="0">
                <a:latin typeface="Calibri"/>
                <a:cs typeface="Calibri"/>
              </a:rPr>
              <a:t>Председателем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секретарём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Собрания,</a:t>
            </a:r>
            <a:endParaRPr sz="2800">
              <a:latin typeface="Calibri"/>
              <a:cs typeface="Calibri"/>
            </a:endParaRPr>
          </a:p>
          <a:p>
            <a:pPr marL="241300" marR="217170">
              <a:lnSpc>
                <a:spcPts val="3030"/>
              </a:lnSpc>
              <a:spcBef>
                <a:spcPts val="210"/>
              </a:spcBef>
            </a:pPr>
            <a:r>
              <a:rPr sz="2800" spc="-20" dirty="0">
                <a:latin typeface="Calibri"/>
                <a:cs typeface="Calibri"/>
              </a:rPr>
              <a:t>Председателем </a:t>
            </a:r>
            <a:r>
              <a:rPr sz="2800" spc="-10" dirty="0">
                <a:latin typeface="Calibri"/>
                <a:cs typeface="Calibri"/>
              </a:rPr>
              <a:t>Кооператива </a:t>
            </a:r>
            <a:r>
              <a:rPr sz="2800" spc="-5" dirty="0">
                <a:latin typeface="Calibri"/>
                <a:cs typeface="Calibri"/>
              </a:rPr>
              <a:t>(по требованию членов – </a:t>
            </a:r>
            <a:r>
              <a:rPr sz="2800" spc="-15" dirty="0">
                <a:latin typeface="Calibri"/>
                <a:cs typeface="Calibri"/>
              </a:rPr>
              <a:t>также  </a:t>
            </a:r>
            <a:r>
              <a:rPr sz="2800" spc="-25" dirty="0">
                <a:latin typeface="Calibri"/>
                <a:cs typeface="Calibri"/>
              </a:rPr>
              <a:t>Наблюдательным </a:t>
            </a:r>
            <a:r>
              <a:rPr sz="2800" spc="-10" dirty="0">
                <a:latin typeface="Calibri"/>
                <a:cs typeface="Calibri"/>
              </a:rPr>
              <a:t>советом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тремя </a:t>
            </a:r>
            <a:r>
              <a:rPr sz="2800" spc="-5" dirty="0">
                <a:latin typeface="Calibri"/>
                <a:cs typeface="Calibri"/>
              </a:rPr>
              <a:t>членами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кооператива);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Хранение оригиналов в </a:t>
            </a:r>
            <a:r>
              <a:rPr sz="2800" spc="-10" dirty="0">
                <a:latin typeface="Calibri"/>
                <a:cs typeface="Calibri"/>
              </a:rPr>
              <a:t>Правлении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25" dirty="0">
                <a:latin typeface="Calibri"/>
                <a:cs typeface="Calibri"/>
              </a:rPr>
              <a:t>Наблюдательном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совете.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81419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Функции </a:t>
            </a:r>
            <a:r>
              <a:rPr spc="-5" dirty="0"/>
              <a:t>Наблюдательного совета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02333"/>
            <a:ext cx="10081260" cy="3534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ts val="2740"/>
              </a:lnSpc>
              <a:spcBef>
                <a:spcPts val="100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20" dirty="0">
                <a:latin typeface="Calibri"/>
                <a:cs typeface="Calibri"/>
              </a:rPr>
              <a:t>Наблюдательный </a:t>
            </a:r>
            <a:r>
              <a:rPr sz="2400" spc="-5" dirty="0">
                <a:latin typeface="Calibri"/>
                <a:cs typeface="Calibri"/>
              </a:rPr>
              <a:t>совет </a:t>
            </a:r>
            <a:r>
              <a:rPr sz="2400" spc="-10" dirty="0">
                <a:latin typeface="Calibri"/>
                <a:cs typeface="Calibri"/>
              </a:rPr>
              <a:t>кооператива состоит </a:t>
            </a:r>
            <a:r>
              <a:rPr sz="2400" dirty="0">
                <a:latin typeface="Calibri"/>
                <a:cs typeface="Calibri"/>
              </a:rPr>
              <a:t>не </a:t>
            </a:r>
            <a:r>
              <a:rPr sz="2400" spc="-5" dirty="0">
                <a:latin typeface="Calibri"/>
                <a:cs typeface="Calibri"/>
              </a:rPr>
              <a:t>менее </a:t>
            </a:r>
            <a:r>
              <a:rPr sz="2400" dirty="0">
                <a:latin typeface="Calibri"/>
                <a:cs typeface="Calibri"/>
              </a:rPr>
              <a:t>чем из </a:t>
            </a:r>
            <a:r>
              <a:rPr sz="2400" spc="-10" dirty="0">
                <a:latin typeface="Calibri"/>
                <a:cs typeface="Calibri"/>
              </a:rPr>
              <a:t>трех</a:t>
            </a:r>
            <a:r>
              <a:rPr sz="2400" spc="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человек,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740"/>
              </a:lnSpc>
            </a:pPr>
            <a:r>
              <a:rPr sz="2400" spc="-5" dirty="0">
                <a:latin typeface="Calibri"/>
                <a:cs typeface="Calibri"/>
              </a:rPr>
              <a:t>избираемых общим собранием из </a:t>
            </a:r>
            <a:r>
              <a:rPr sz="2400" dirty="0">
                <a:latin typeface="Calibri"/>
                <a:cs typeface="Calibri"/>
              </a:rPr>
              <a:t>числа членов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кооператива.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ts val="2735"/>
              </a:lnSpc>
              <a:spcBef>
                <a:spcPts val="720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20" dirty="0">
                <a:latin typeface="Calibri"/>
                <a:cs typeface="Calibri"/>
              </a:rPr>
              <a:t>Наблюдательный </a:t>
            </a:r>
            <a:r>
              <a:rPr sz="2400" spc="-5" dirty="0">
                <a:latin typeface="Calibri"/>
                <a:cs typeface="Calibri"/>
              </a:rPr>
              <a:t>совет </a:t>
            </a:r>
            <a:r>
              <a:rPr sz="2400" spc="-10" dirty="0">
                <a:latin typeface="Calibri"/>
                <a:cs typeface="Calibri"/>
              </a:rPr>
              <a:t>кооператива осуществляет </a:t>
            </a:r>
            <a:r>
              <a:rPr sz="2400" spc="-20" dirty="0">
                <a:latin typeface="Calibri"/>
                <a:cs typeface="Calibri"/>
              </a:rPr>
              <a:t>контроль</a:t>
            </a:r>
            <a:r>
              <a:rPr sz="2400" dirty="0">
                <a:latin typeface="Calibri"/>
                <a:cs typeface="Calibri"/>
              </a:rPr>
              <a:t> за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590"/>
              </a:lnSpc>
            </a:pPr>
            <a:r>
              <a:rPr sz="2400" spc="-10" dirty="0">
                <a:latin typeface="Calibri"/>
                <a:cs typeface="Calibri"/>
              </a:rPr>
              <a:t>деятельностью </a:t>
            </a:r>
            <a:r>
              <a:rPr sz="2400" spc="-5" dirty="0">
                <a:latin typeface="Calibri"/>
                <a:cs typeface="Calibri"/>
              </a:rPr>
              <a:t>правления </a:t>
            </a:r>
            <a:r>
              <a:rPr sz="2400" spc="-10" dirty="0">
                <a:latin typeface="Calibri"/>
                <a:cs typeface="Calibri"/>
              </a:rPr>
              <a:t>кооператива, </a:t>
            </a:r>
            <a:r>
              <a:rPr sz="2400" spc="-15" dirty="0">
                <a:latin typeface="Calibri"/>
                <a:cs typeface="Calibri"/>
              </a:rPr>
              <a:t>председателя </a:t>
            </a:r>
            <a:r>
              <a:rPr sz="2400" spc="-10" dirty="0">
                <a:latin typeface="Calibri"/>
                <a:cs typeface="Calibri"/>
              </a:rPr>
              <a:t>кооператива,</a:t>
            </a:r>
            <a:endParaRPr sz="2400">
              <a:latin typeface="Calibri"/>
              <a:cs typeface="Calibri"/>
            </a:endParaRPr>
          </a:p>
          <a:p>
            <a:pPr marL="241300" marR="65405">
              <a:lnSpc>
                <a:spcPts val="2590"/>
              </a:lnSpc>
              <a:spcBef>
                <a:spcPts val="185"/>
              </a:spcBef>
            </a:pPr>
            <a:r>
              <a:rPr sz="2400" spc="-15" dirty="0">
                <a:latin typeface="Calibri"/>
                <a:cs typeface="Calibri"/>
              </a:rPr>
              <a:t>проводит </a:t>
            </a:r>
            <a:r>
              <a:rPr sz="2400" spc="-5" dirty="0">
                <a:latin typeface="Calibri"/>
                <a:cs typeface="Calibri"/>
              </a:rPr>
              <a:t>ревизию </a:t>
            </a:r>
            <a:r>
              <a:rPr sz="2400" spc="-10" dirty="0">
                <a:latin typeface="Calibri"/>
                <a:cs typeface="Calibri"/>
              </a:rPr>
              <a:t>деятельности кооператива. </a:t>
            </a:r>
            <a:r>
              <a:rPr sz="2400" spc="-20" dirty="0">
                <a:latin typeface="Calibri"/>
                <a:cs typeface="Calibri"/>
              </a:rPr>
              <a:t>Наблюдательный </a:t>
            </a:r>
            <a:r>
              <a:rPr sz="2400" spc="-5" dirty="0">
                <a:latin typeface="Calibri"/>
                <a:cs typeface="Calibri"/>
              </a:rPr>
              <a:t>совет  </a:t>
            </a:r>
            <a:r>
              <a:rPr sz="2400" spc="-10" dirty="0">
                <a:latin typeface="Calibri"/>
                <a:cs typeface="Calibri"/>
              </a:rPr>
              <a:t>кооператива </a:t>
            </a:r>
            <a:r>
              <a:rPr sz="2400" dirty="0">
                <a:latin typeface="Calibri"/>
                <a:cs typeface="Calibri"/>
              </a:rPr>
              <a:t>вправе </a:t>
            </a:r>
            <a:r>
              <a:rPr sz="2400" spc="-10" dirty="0">
                <a:latin typeface="Calibri"/>
                <a:cs typeface="Calibri"/>
              </a:rPr>
              <a:t>потребовать </a:t>
            </a:r>
            <a:r>
              <a:rPr sz="2400" spc="-15" dirty="0">
                <a:latin typeface="Calibri"/>
                <a:cs typeface="Calibri"/>
              </a:rPr>
              <a:t>от </a:t>
            </a:r>
            <a:r>
              <a:rPr sz="2400" spc="-5" dirty="0">
                <a:latin typeface="Calibri"/>
                <a:cs typeface="Calibri"/>
              </a:rPr>
              <a:t>правления </a:t>
            </a:r>
            <a:r>
              <a:rPr sz="2400" spc="-10" dirty="0">
                <a:latin typeface="Calibri"/>
                <a:cs typeface="Calibri"/>
              </a:rPr>
              <a:t>кооператива, </a:t>
            </a:r>
            <a:r>
              <a:rPr sz="2400" spc="-15" dirty="0">
                <a:latin typeface="Calibri"/>
                <a:cs typeface="Calibri"/>
              </a:rPr>
              <a:t>председателя  </a:t>
            </a:r>
            <a:r>
              <a:rPr sz="2400" spc="-10" dirty="0">
                <a:latin typeface="Calibri"/>
                <a:cs typeface="Calibri"/>
              </a:rPr>
              <a:t>кооператива </a:t>
            </a:r>
            <a:r>
              <a:rPr sz="2400" dirty="0">
                <a:latin typeface="Calibri"/>
                <a:cs typeface="Calibri"/>
              </a:rPr>
              <a:t>или </a:t>
            </a:r>
            <a:r>
              <a:rPr sz="2400" spc="-15" dirty="0">
                <a:latin typeface="Calibri"/>
                <a:cs typeface="Calibri"/>
              </a:rPr>
              <a:t>исполнительного </a:t>
            </a:r>
            <a:r>
              <a:rPr sz="2400" spc="-5" dirty="0">
                <a:latin typeface="Calibri"/>
                <a:cs typeface="Calibri"/>
              </a:rPr>
              <a:t>директора </a:t>
            </a:r>
            <a:r>
              <a:rPr sz="2400" spc="-10" dirty="0">
                <a:latin typeface="Calibri"/>
                <a:cs typeface="Calibri"/>
              </a:rPr>
              <a:t>кооператива отчет </a:t>
            </a:r>
            <a:r>
              <a:rPr sz="2400" spc="-5" dirty="0">
                <a:latin typeface="Calibri"/>
                <a:cs typeface="Calibri"/>
              </a:rPr>
              <a:t>об</a:t>
            </a:r>
            <a:r>
              <a:rPr sz="2400" dirty="0">
                <a:latin typeface="Calibri"/>
                <a:cs typeface="Calibri"/>
              </a:rPr>
              <a:t> их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415"/>
              </a:lnSpc>
            </a:pPr>
            <a:r>
              <a:rPr sz="2400" spc="-10" dirty="0">
                <a:latin typeface="Calibri"/>
                <a:cs typeface="Calibri"/>
              </a:rPr>
              <a:t>деятельности, </a:t>
            </a:r>
            <a:r>
              <a:rPr sz="2400" dirty="0">
                <a:latin typeface="Calibri"/>
                <a:cs typeface="Calibri"/>
              </a:rPr>
              <a:t>а </a:t>
            </a:r>
            <a:r>
              <a:rPr sz="2400" spc="-10" dirty="0">
                <a:latin typeface="Calibri"/>
                <a:cs typeface="Calibri"/>
              </a:rPr>
              <a:t>также ознакомиться </a:t>
            </a:r>
            <a:r>
              <a:rPr sz="2400" dirty="0">
                <a:latin typeface="Calibri"/>
                <a:cs typeface="Calibri"/>
              </a:rPr>
              <a:t>с </a:t>
            </a:r>
            <a:r>
              <a:rPr sz="2400" spc="-10" dirty="0">
                <a:latin typeface="Calibri"/>
                <a:cs typeface="Calibri"/>
              </a:rPr>
              <a:t>документацией кооператива,</a:t>
            </a:r>
            <a:endParaRPr sz="2400">
              <a:latin typeface="Calibri"/>
              <a:cs typeface="Calibri"/>
            </a:endParaRPr>
          </a:p>
          <a:p>
            <a:pPr marL="241300" marR="147320">
              <a:lnSpc>
                <a:spcPct val="88900"/>
              </a:lnSpc>
              <a:spcBef>
                <a:spcPts val="175"/>
              </a:spcBef>
            </a:pPr>
            <a:r>
              <a:rPr sz="2400" spc="-5" dirty="0">
                <a:latin typeface="Calibri"/>
                <a:cs typeface="Calibri"/>
              </a:rPr>
              <a:t>проверить </a:t>
            </a:r>
            <a:r>
              <a:rPr sz="2400" spc="-10" dirty="0">
                <a:latin typeface="Calibri"/>
                <a:cs typeface="Calibri"/>
              </a:rPr>
              <a:t>состояние кассы кооператива, </a:t>
            </a:r>
            <a:r>
              <a:rPr sz="2400" dirty="0">
                <a:latin typeface="Calibri"/>
                <a:cs typeface="Calibri"/>
              </a:rPr>
              <a:t>наличие </a:t>
            </a:r>
            <a:r>
              <a:rPr sz="2400" spc="-5" dirty="0">
                <a:latin typeface="Calibri"/>
                <a:cs typeface="Calibri"/>
              </a:rPr>
              <a:t>ценных </a:t>
            </a:r>
            <a:r>
              <a:rPr sz="2400" spc="-25" dirty="0">
                <a:latin typeface="Calibri"/>
                <a:cs typeface="Calibri"/>
              </a:rPr>
              <a:t>бумаг, </a:t>
            </a:r>
            <a:r>
              <a:rPr sz="2400" spc="-15" dirty="0">
                <a:latin typeface="Calibri"/>
                <a:cs typeface="Calibri"/>
              </a:rPr>
              <a:t>торговых  </a:t>
            </a:r>
            <a:r>
              <a:rPr sz="2400" spc="-10" dirty="0">
                <a:latin typeface="Calibri"/>
                <a:cs typeface="Calibri"/>
              </a:rPr>
              <a:t>документов, </a:t>
            </a:r>
            <a:r>
              <a:rPr sz="2400" spc="-5" dirty="0">
                <a:latin typeface="Calibri"/>
                <a:cs typeface="Calibri"/>
              </a:rPr>
              <a:t>провести инвентаризацию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другое</a:t>
            </a:r>
            <a:r>
              <a:rPr sz="2800" spc="-1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8254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Компетенция</a:t>
            </a:r>
            <a:r>
              <a:rPr spc="-40" dirty="0"/>
              <a:t> </a:t>
            </a:r>
            <a:r>
              <a:rPr dirty="0"/>
              <a:t>правления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05685"/>
            <a:ext cx="9962515" cy="432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550" indent="-197485">
              <a:lnSpc>
                <a:spcPts val="1620"/>
              </a:lnSpc>
              <a:spcBef>
                <a:spcPts val="100"/>
              </a:spcBef>
              <a:buAutoNum type="arabicParenR"/>
              <a:tabLst>
                <a:tab pos="210185" algn="l"/>
              </a:tabLst>
            </a:pPr>
            <a:r>
              <a:rPr sz="1500" spc="-5" dirty="0">
                <a:latin typeface="Calibri"/>
                <a:cs typeface="Calibri"/>
              </a:rPr>
              <a:t>прием заявлений </a:t>
            </a:r>
            <a:r>
              <a:rPr sz="1500" dirty="0">
                <a:latin typeface="Calibri"/>
                <a:cs typeface="Calibri"/>
              </a:rPr>
              <a:t>о вступлении в члены </a:t>
            </a:r>
            <a:r>
              <a:rPr sz="1500" spc="-5" dirty="0">
                <a:latin typeface="Calibri"/>
                <a:cs typeface="Calibri"/>
              </a:rPr>
              <a:t>кооператива </a:t>
            </a:r>
            <a:r>
              <a:rPr sz="1500" dirty="0">
                <a:latin typeface="Calibri"/>
                <a:cs typeface="Calibri"/>
              </a:rPr>
              <a:t>или ассоциированные члены </a:t>
            </a:r>
            <a:r>
              <a:rPr sz="1500" spc="-5" dirty="0">
                <a:latin typeface="Calibri"/>
                <a:cs typeface="Calibri"/>
              </a:rPr>
              <a:t>кооператива, </a:t>
            </a:r>
            <a:r>
              <a:rPr sz="1500" spc="-15" dirty="0">
                <a:latin typeface="Calibri"/>
                <a:cs typeface="Calibri"/>
              </a:rPr>
              <a:t>выходе </a:t>
            </a:r>
            <a:r>
              <a:rPr sz="1500" dirty="0">
                <a:latin typeface="Calibri"/>
                <a:cs typeface="Calibri"/>
              </a:rPr>
              <a:t>из</a:t>
            </a:r>
            <a:r>
              <a:rPr sz="1500" spc="-1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членов</a:t>
            </a:r>
            <a:endParaRPr sz="1500">
              <a:latin typeface="Calibri"/>
              <a:cs typeface="Calibri"/>
            </a:endParaRPr>
          </a:p>
          <a:p>
            <a:pPr marL="241300">
              <a:lnSpc>
                <a:spcPts val="1620"/>
              </a:lnSpc>
            </a:pPr>
            <a:r>
              <a:rPr sz="1500" spc="-10" dirty="0">
                <a:latin typeface="Calibri"/>
                <a:cs typeface="Calibri"/>
              </a:rPr>
              <a:t>кооператива </a:t>
            </a:r>
            <a:r>
              <a:rPr sz="1500" dirty="0">
                <a:latin typeface="Calibri"/>
                <a:cs typeface="Calibri"/>
              </a:rPr>
              <a:t>или </a:t>
            </a:r>
            <a:r>
              <a:rPr sz="1500" spc="-5" dirty="0">
                <a:latin typeface="Calibri"/>
                <a:cs typeface="Calibri"/>
              </a:rPr>
              <a:t>ассоциированных </a:t>
            </a:r>
            <a:r>
              <a:rPr sz="1500" dirty="0">
                <a:latin typeface="Calibri"/>
                <a:cs typeface="Calibri"/>
              </a:rPr>
              <a:t>членов</a:t>
            </a:r>
            <a:r>
              <a:rPr sz="1500" spc="-10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кооператива;</a:t>
            </a:r>
            <a:endParaRPr sz="1500">
              <a:latin typeface="Calibri"/>
              <a:cs typeface="Calibri"/>
            </a:endParaRPr>
          </a:p>
          <a:p>
            <a:pPr marL="210185" marR="638175" indent="-210185">
              <a:lnSpc>
                <a:spcPct val="80000"/>
              </a:lnSpc>
              <a:spcBef>
                <a:spcPts val="1000"/>
              </a:spcBef>
              <a:buAutoNum type="arabicParenR" startAt="2"/>
              <a:tabLst>
                <a:tab pos="210185" algn="l"/>
              </a:tabLst>
            </a:pPr>
            <a:r>
              <a:rPr sz="1500" spc="-5" dirty="0">
                <a:latin typeface="Calibri"/>
                <a:cs typeface="Calibri"/>
              </a:rPr>
              <a:t>предварительное </a:t>
            </a:r>
            <a:r>
              <a:rPr sz="1500" dirty="0">
                <a:latin typeface="Calibri"/>
                <a:cs typeface="Calibri"/>
              </a:rPr>
              <a:t>рассмотрение вопросов </a:t>
            </a:r>
            <a:r>
              <a:rPr sz="1500" spc="-5" dirty="0">
                <a:latin typeface="Calibri"/>
                <a:cs typeface="Calibri"/>
              </a:rPr>
              <a:t>об </a:t>
            </a:r>
            <a:r>
              <a:rPr sz="1500" dirty="0">
                <a:latin typeface="Calibri"/>
                <a:cs typeface="Calibri"/>
              </a:rPr>
              <a:t>исключении из членов </a:t>
            </a:r>
            <a:r>
              <a:rPr sz="1500" spc="-5" dirty="0">
                <a:latin typeface="Calibri"/>
                <a:cs typeface="Calibri"/>
              </a:rPr>
              <a:t>кооператива </a:t>
            </a:r>
            <a:r>
              <a:rPr sz="1500" dirty="0">
                <a:latin typeface="Calibri"/>
                <a:cs typeface="Calibri"/>
              </a:rPr>
              <a:t>или ассоциированных членов  </a:t>
            </a:r>
            <a:r>
              <a:rPr sz="1500" spc="-10" dirty="0">
                <a:latin typeface="Calibri"/>
                <a:cs typeface="Calibri"/>
              </a:rPr>
              <a:t>кооператива;</a:t>
            </a:r>
            <a:endParaRPr sz="1500">
              <a:latin typeface="Calibri"/>
              <a:cs typeface="Calibri"/>
            </a:endParaRPr>
          </a:p>
          <a:p>
            <a:pPr marL="209550" indent="-197485">
              <a:lnSpc>
                <a:spcPct val="100000"/>
              </a:lnSpc>
              <a:spcBef>
                <a:spcPts val="645"/>
              </a:spcBef>
              <a:buAutoNum type="arabicParenR" startAt="2"/>
              <a:tabLst>
                <a:tab pos="210185" algn="l"/>
              </a:tabLst>
            </a:pPr>
            <a:r>
              <a:rPr sz="1500" dirty="0">
                <a:latin typeface="Calibri"/>
                <a:cs typeface="Calibri"/>
              </a:rPr>
              <a:t>заключение </a:t>
            </a:r>
            <a:r>
              <a:rPr sz="1500" spc="-5" dirty="0">
                <a:latin typeface="Calibri"/>
                <a:cs typeface="Calibri"/>
              </a:rPr>
              <a:t>договоров </a:t>
            </a:r>
            <a:r>
              <a:rPr sz="1500" dirty="0">
                <a:latin typeface="Calibri"/>
                <a:cs typeface="Calibri"/>
              </a:rPr>
              <a:t>с ассоциированными членами</a:t>
            </a:r>
            <a:r>
              <a:rPr sz="1500" spc="-10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кооператива;</a:t>
            </a:r>
            <a:endParaRPr sz="1500">
              <a:latin typeface="Calibri"/>
              <a:cs typeface="Calibri"/>
            </a:endParaRPr>
          </a:p>
          <a:p>
            <a:pPr marL="209550" indent="-197485">
              <a:lnSpc>
                <a:spcPts val="1620"/>
              </a:lnSpc>
              <a:spcBef>
                <a:spcPts val="635"/>
              </a:spcBef>
              <a:buAutoNum type="arabicParenR" startAt="2"/>
              <a:tabLst>
                <a:tab pos="210185" algn="l"/>
              </a:tabLst>
            </a:pPr>
            <a:r>
              <a:rPr sz="1500" spc="-5" dirty="0">
                <a:latin typeface="Calibri"/>
                <a:cs typeface="Calibri"/>
              </a:rPr>
              <a:t>утверждение </a:t>
            </a:r>
            <a:r>
              <a:rPr sz="1500" dirty="0">
                <a:latin typeface="Calibri"/>
                <a:cs typeface="Calibri"/>
              </a:rPr>
              <a:t>размера и формы </a:t>
            </a:r>
            <a:r>
              <a:rPr sz="1500" spc="-5" dirty="0">
                <a:latin typeface="Calibri"/>
                <a:cs typeface="Calibri"/>
              </a:rPr>
              <a:t>возвращаемого </a:t>
            </a:r>
            <a:r>
              <a:rPr sz="1500" dirty="0">
                <a:latin typeface="Calibri"/>
                <a:cs typeface="Calibri"/>
              </a:rPr>
              <a:t>пая при </a:t>
            </a:r>
            <a:r>
              <a:rPr sz="1500" spc="-15" dirty="0">
                <a:latin typeface="Calibri"/>
                <a:cs typeface="Calibri"/>
              </a:rPr>
              <a:t>выходе </a:t>
            </a:r>
            <a:r>
              <a:rPr sz="1500" dirty="0">
                <a:latin typeface="Calibri"/>
                <a:cs typeface="Calibri"/>
              </a:rPr>
              <a:t>из </a:t>
            </a:r>
            <a:r>
              <a:rPr sz="1500" spc="-5" dirty="0">
                <a:latin typeface="Calibri"/>
                <a:cs typeface="Calibri"/>
              </a:rPr>
              <a:t>кооператива, </a:t>
            </a:r>
            <a:r>
              <a:rPr sz="1500" dirty="0">
                <a:latin typeface="Calibri"/>
                <a:cs typeface="Calibri"/>
              </a:rPr>
              <a:t>установление места</a:t>
            </a:r>
            <a:r>
              <a:rPr sz="1500" spc="-12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нахождения</a:t>
            </a:r>
            <a:endParaRPr sz="1500">
              <a:latin typeface="Calibri"/>
              <a:cs typeface="Calibri"/>
            </a:endParaRPr>
          </a:p>
          <a:p>
            <a:pPr marL="241300">
              <a:lnSpc>
                <a:spcPts val="1620"/>
              </a:lnSpc>
            </a:pPr>
            <a:r>
              <a:rPr sz="1500" spc="-10" dirty="0">
                <a:latin typeface="Calibri"/>
                <a:cs typeface="Calibri"/>
              </a:rPr>
              <a:t>земельного </a:t>
            </a:r>
            <a:r>
              <a:rPr sz="1500" spc="-5" dirty="0">
                <a:latin typeface="Calibri"/>
                <a:cs typeface="Calibri"/>
              </a:rPr>
              <a:t>участка </a:t>
            </a:r>
            <a:r>
              <a:rPr sz="1500" dirty="0">
                <a:latin typeface="Calibri"/>
                <a:cs typeface="Calibri"/>
              </a:rPr>
              <a:t>в случае, если в счет </a:t>
            </a:r>
            <a:r>
              <a:rPr sz="1500" spc="-5" dirty="0">
                <a:latin typeface="Calibri"/>
                <a:cs typeface="Calibri"/>
              </a:rPr>
              <a:t>пая </a:t>
            </a:r>
            <a:r>
              <a:rPr sz="1500" spc="-15" dirty="0">
                <a:latin typeface="Calibri"/>
                <a:cs typeface="Calibri"/>
              </a:rPr>
              <a:t>выходящему </a:t>
            </a:r>
            <a:r>
              <a:rPr sz="1500" dirty="0">
                <a:latin typeface="Calibri"/>
                <a:cs typeface="Calibri"/>
              </a:rPr>
              <a:t>из </a:t>
            </a:r>
            <a:r>
              <a:rPr sz="1500" spc="-10" dirty="0">
                <a:latin typeface="Calibri"/>
                <a:cs typeface="Calibri"/>
              </a:rPr>
              <a:t>кооператива выделяется земельный</a:t>
            </a:r>
            <a:r>
              <a:rPr sz="1500" spc="-13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участок;</a:t>
            </a:r>
            <a:endParaRPr sz="1500">
              <a:latin typeface="Calibri"/>
              <a:cs typeface="Calibri"/>
            </a:endParaRPr>
          </a:p>
          <a:p>
            <a:pPr marL="209550" indent="-197485">
              <a:lnSpc>
                <a:spcPct val="100000"/>
              </a:lnSpc>
              <a:spcBef>
                <a:spcPts val="640"/>
              </a:spcBef>
              <a:buAutoNum type="arabicParenR" startAt="5"/>
              <a:tabLst>
                <a:tab pos="210185" algn="l"/>
              </a:tabLst>
            </a:pPr>
            <a:r>
              <a:rPr sz="1500" dirty="0">
                <a:latin typeface="Calibri"/>
                <a:cs typeface="Calibri"/>
              </a:rPr>
              <a:t>формирование </a:t>
            </a:r>
            <a:r>
              <a:rPr sz="1500" spc="-5" dirty="0">
                <a:latin typeface="Calibri"/>
                <a:cs typeface="Calibri"/>
              </a:rPr>
              <a:t>повестки </a:t>
            </a:r>
            <a:r>
              <a:rPr sz="1500" dirty="0">
                <a:latin typeface="Calibri"/>
                <a:cs typeface="Calibri"/>
              </a:rPr>
              <a:t>дня </a:t>
            </a:r>
            <a:r>
              <a:rPr sz="1500" spc="-5" dirty="0">
                <a:latin typeface="Calibri"/>
                <a:cs typeface="Calibri"/>
              </a:rPr>
              <a:t>общего </a:t>
            </a:r>
            <a:r>
              <a:rPr sz="1500" dirty="0">
                <a:latin typeface="Calibri"/>
                <a:cs typeface="Calibri"/>
              </a:rPr>
              <a:t>собрания членов </a:t>
            </a:r>
            <a:r>
              <a:rPr sz="1500" spc="-5" dirty="0">
                <a:latin typeface="Calibri"/>
                <a:cs typeface="Calibri"/>
              </a:rPr>
              <a:t>кооператива </a:t>
            </a:r>
            <a:r>
              <a:rPr sz="1500" dirty="0">
                <a:latin typeface="Calibri"/>
                <a:cs typeface="Calibri"/>
              </a:rPr>
              <a:t>и </a:t>
            </a:r>
            <a:r>
              <a:rPr sz="1500" spc="-10" dirty="0">
                <a:latin typeface="Calibri"/>
                <a:cs typeface="Calibri"/>
              </a:rPr>
              <a:t>его</a:t>
            </a:r>
            <a:r>
              <a:rPr sz="1500" spc="-1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созыв;</a:t>
            </a:r>
            <a:endParaRPr sz="1500">
              <a:latin typeface="Calibri"/>
              <a:cs typeface="Calibri"/>
            </a:endParaRPr>
          </a:p>
          <a:p>
            <a:pPr marL="210185" marR="5080" indent="-210185">
              <a:lnSpc>
                <a:spcPts val="1440"/>
              </a:lnSpc>
              <a:spcBef>
                <a:spcPts val="994"/>
              </a:spcBef>
              <a:buAutoNum type="arabicParenR" startAt="5"/>
              <a:tabLst>
                <a:tab pos="210185" algn="l"/>
              </a:tabLst>
            </a:pPr>
            <a:r>
              <a:rPr sz="1500" dirty="0">
                <a:latin typeface="Calibri"/>
                <a:cs typeface="Calibri"/>
              </a:rPr>
              <a:t>принятие совместно с </a:t>
            </a:r>
            <a:r>
              <a:rPr sz="1500" spc="-10" dirty="0">
                <a:latin typeface="Calibri"/>
                <a:cs typeface="Calibri"/>
              </a:rPr>
              <a:t>наблюдательным </a:t>
            </a:r>
            <a:r>
              <a:rPr sz="1500" spc="-5" dirty="0">
                <a:latin typeface="Calibri"/>
                <a:cs typeface="Calibri"/>
              </a:rPr>
              <a:t>советом кооператива </a:t>
            </a:r>
            <a:r>
              <a:rPr sz="1500" dirty="0">
                <a:latin typeface="Calibri"/>
                <a:cs typeface="Calibri"/>
              </a:rPr>
              <a:t>решения о погашении приращенных паев, </a:t>
            </a:r>
            <a:r>
              <a:rPr sz="1500" spc="-5" dirty="0">
                <a:latin typeface="Calibri"/>
                <a:cs typeface="Calibri"/>
              </a:rPr>
              <a:t>выплате  дивидендов </a:t>
            </a:r>
            <a:r>
              <a:rPr sz="1500" dirty="0">
                <a:latin typeface="Calibri"/>
                <a:cs typeface="Calibri"/>
              </a:rPr>
              <a:t>или </a:t>
            </a:r>
            <a:r>
              <a:rPr sz="1500" spc="-5" dirty="0">
                <a:latin typeface="Calibri"/>
                <a:cs typeface="Calibri"/>
              </a:rPr>
              <a:t>кооперативных </a:t>
            </a:r>
            <a:r>
              <a:rPr sz="1500" spc="-10" dirty="0">
                <a:latin typeface="Calibri"/>
                <a:cs typeface="Calibri"/>
              </a:rPr>
              <a:t>выплат, предоставлении кредитов </a:t>
            </a:r>
            <a:r>
              <a:rPr sz="1500" spc="-5" dirty="0">
                <a:latin typeface="Calibri"/>
                <a:cs typeface="Calibri"/>
              </a:rPr>
              <a:t>членам </a:t>
            </a:r>
            <a:r>
              <a:rPr sz="1500" spc="-10" dirty="0">
                <a:latin typeface="Calibri"/>
                <a:cs typeface="Calibri"/>
              </a:rPr>
              <a:t>кооператива </a:t>
            </a:r>
            <a:r>
              <a:rPr sz="1500" dirty="0">
                <a:latin typeface="Calibri"/>
                <a:cs typeface="Calibri"/>
              </a:rPr>
              <a:t>или </a:t>
            </a:r>
            <a:r>
              <a:rPr sz="1500" spc="-5" dirty="0">
                <a:latin typeface="Calibri"/>
                <a:cs typeface="Calibri"/>
              </a:rPr>
              <a:t>ассоциированным членам  </a:t>
            </a:r>
            <a:r>
              <a:rPr sz="1500" spc="-10" dirty="0">
                <a:latin typeface="Calibri"/>
                <a:cs typeface="Calibri"/>
              </a:rPr>
              <a:t>кооператива;</a:t>
            </a:r>
            <a:endParaRPr sz="1500">
              <a:latin typeface="Calibri"/>
              <a:cs typeface="Calibri"/>
            </a:endParaRPr>
          </a:p>
          <a:p>
            <a:pPr marL="209550" indent="-197485">
              <a:lnSpc>
                <a:spcPct val="100000"/>
              </a:lnSpc>
              <a:spcBef>
                <a:spcPts val="650"/>
              </a:spcBef>
              <a:buAutoNum type="arabicParenR" startAt="5"/>
              <a:tabLst>
                <a:tab pos="210185" algn="l"/>
              </a:tabLst>
            </a:pPr>
            <a:r>
              <a:rPr sz="1500" dirty="0">
                <a:latin typeface="Calibri"/>
                <a:cs typeface="Calibri"/>
              </a:rPr>
              <a:t>совершение не </a:t>
            </a:r>
            <a:r>
              <a:rPr sz="1500" spc="-5" dirty="0">
                <a:latin typeface="Calibri"/>
                <a:cs typeface="Calibri"/>
              </a:rPr>
              <a:t>отнесенных </a:t>
            </a:r>
            <a:r>
              <a:rPr sz="1500" dirty="0">
                <a:latin typeface="Calibri"/>
                <a:cs typeface="Calibri"/>
              </a:rPr>
              <a:t>к </a:t>
            </a:r>
            <a:r>
              <a:rPr sz="1500" spc="-5" dirty="0">
                <a:latin typeface="Calibri"/>
                <a:cs typeface="Calibri"/>
              </a:rPr>
              <a:t>компетенции общего </a:t>
            </a:r>
            <a:r>
              <a:rPr sz="1500" dirty="0">
                <a:latin typeface="Calibri"/>
                <a:cs typeface="Calibri"/>
              </a:rPr>
              <a:t>собрания </a:t>
            </a:r>
            <a:r>
              <a:rPr sz="1500" spc="-5" dirty="0">
                <a:latin typeface="Calibri"/>
                <a:cs typeface="Calibri"/>
              </a:rPr>
              <a:t>членов кооператива</a:t>
            </a:r>
            <a:r>
              <a:rPr sz="1500" spc="-114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сделок;</a:t>
            </a:r>
            <a:endParaRPr sz="1500">
              <a:latin typeface="Calibri"/>
              <a:cs typeface="Calibri"/>
            </a:endParaRPr>
          </a:p>
          <a:p>
            <a:pPr marL="210185" marR="431800" indent="-210185">
              <a:lnSpc>
                <a:spcPct val="80000"/>
              </a:lnSpc>
              <a:spcBef>
                <a:spcPts val="1000"/>
              </a:spcBef>
              <a:buAutoNum type="arabicParenR" startAt="5"/>
              <a:tabLst>
                <a:tab pos="210185" algn="l"/>
              </a:tabLst>
            </a:pPr>
            <a:r>
              <a:rPr sz="1500" spc="-5" dirty="0">
                <a:latin typeface="Calibri"/>
                <a:cs typeface="Calibri"/>
              </a:rPr>
              <a:t>рассмотрение </a:t>
            </a:r>
            <a:r>
              <a:rPr sz="1500" dirty="0">
                <a:latin typeface="Calibri"/>
                <a:cs typeface="Calibri"/>
              </a:rPr>
              <a:t>совместно с </a:t>
            </a:r>
            <a:r>
              <a:rPr sz="1500" spc="-10" dirty="0">
                <a:latin typeface="Calibri"/>
                <a:cs typeface="Calibri"/>
              </a:rPr>
              <a:t>наблюдательным </a:t>
            </a:r>
            <a:r>
              <a:rPr sz="1500" spc="-5" dirty="0">
                <a:latin typeface="Calibri"/>
                <a:cs typeface="Calibri"/>
              </a:rPr>
              <a:t>советом кооператива </a:t>
            </a:r>
            <a:r>
              <a:rPr sz="1500" dirty="0">
                <a:latin typeface="Calibri"/>
                <a:cs typeface="Calibri"/>
              </a:rPr>
              <a:t>заключения </a:t>
            </a:r>
            <a:r>
              <a:rPr sz="1500" spc="-5" dirty="0">
                <a:latin typeface="Calibri"/>
                <a:cs typeface="Calibri"/>
              </a:rPr>
              <a:t>ревизионного </a:t>
            </a:r>
            <a:r>
              <a:rPr sz="1500" dirty="0">
                <a:latin typeface="Calibri"/>
                <a:cs typeface="Calibri"/>
              </a:rPr>
              <a:t>союза, </a:t>
            </a:r>
            <a:r>
              <a:rPr sz="1500" spc="-5" dirty="0">
                <a:latin typeface="Calibri"/>
                <a:cs typeface="Calibri"/>
              </a:rPr>
              <a:t>касающегося  </a:t>
            </a:r>
            <a:r>
              <a:rPr sz="1500" spc="-15" dirty="0">
                <a:latin typeface="Calibri"/>
                <a:cs typeface="Calibri"/>
              </a:rPr>
              <a:t>результатов </a:t>
            </a:r>
            <a:r>
              <a:rPr sz="1500" dirty="0">
                <a:latin typeface="Calibri"/>
                <a:cs typeface="Calibri"/>
              </a:rPr>
              <a:t>ревизии </a:t>
            </a:r>
            <a:r>
              <a:rPr sz="1500" spc="-10" dirty="0">
                <a:latin typeface="Calibri"/>
                <a:cs typeface="Calibri"/>
              </a:rPr>
              <a:t>кооператива, </a:t>
            </a:r>
            <a:r>
              <a:rPr sz="1500" dirty="0">
                <a:latin typeface="Calibri"/>
                <a:cs typeface="Calibri"/>
              </a:rPr>
              <a:t>и </a:t>
            </a:r>
            <a:r>
              <a:rPr sz="1500" spc="-10" dirty="0">
                <a:latin typeface="Calibri"/>
                <a:cs typeface="Calibri"/>
              </a:rPr>
              <a:t>определение </a:t>
            </a:r>
            <a:r>
              <a:rPr sz="1500" dirty="0">
                <a:latin typeface="Calibri"/>
                <a:cs typeface="Calibri"/>
              </a:rPr>
              <a:t>мер по устранению </a:t>
            </a:r>
            <a:r>
              <a:rPr sz="1500" spc="-5" dirty="0">
                <a:latin typeface="Calibri"/>
                <a:cs typeface="Calibri"/>
              </a:rPr>
              <a:t>выявленных</a:t>
            </a:r>
            <a:r>
              <a:rPr sz="1500" spc="-14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нарушений;</a:t>
            </a:r>
            <a:endParaRPr sz="1500">
              <a:latin typeface="Calibri"/>
              <a:cs typeface="Calibri"/>
            </a:endParaRPr>
          </a:p>
          <a:p>
            <a:pPr marL="209550" indent="-197485">
              <a:lnSpc>
                <a:spcPct val="100000"/>
              </a:lnSpc>
              <a:spcBef>
                <a:spcPts val="645"/>
              </a:spcBef>
              <a:buAutoNum type="arabicParenR" startAt="5"/>
              <a:tabLst>
                <a:tab pos="210185" algn="l"/>
              </a:tabLst>
            </a:pPr>
            <a:r>
              <a:rPr sz="1500" spc="-5" dirty="0">
                <a:latin typeface="Calibri"/>
                <a:cs typeface="Calibri"/>
              </a:rPr>
              <a:t>утверждение рыночной стоимости </a:t>
            </a:r>
            <a:r>
              <a:rPr sz="1500" spc="-10" dirty="0">
                <a:latin typeface="Calibri"/>
                <a:cs typeface="Calibri"/>
              </a:rPr>
              <a:t>неденежных </a:t>
            </a:r>
            <a:r>
              <a:rPr sz="1500" dirty="0">
                <a:latin typeface="Calibri"/>
                <a:cs typeface="Calibri"/>
              </a:rPr>
              <a:t>взносов, вносимых в </a:t>
            </a:r>
            <a:r>
              <a:rPr sz="1500" spc="-5" dirty="0">
                <a:latin typeface="Calibri"/>
                <a:cs typeface="Calibri"/>
              </a:rPr>
              <a:t>качестве </a:t>
            </a:r>
            <a:r>
              <a:rPr sz="1500" dirty="0">
                <a:latin typeface="Calibri"/>
                <a:cs typeface="Calibri"/>
              </a:rPr>
              <a:t>паевых</a:t>
            </a:r>
            <a:r>
              <a:rPr sz="1500" spc="-8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взносов;</a:t>
            </a:r>
            <a:endParaRPr sz="1500">
              <a:latin typeface="Calibri"/>
              <a:cs typeface="Calibri"/>
            </a:endParaRPr>
          </a:p>
          <a:p>
            <a:pPr marL="241300" marR="382270" indent="-229235">
              <a:lnSpc>
                <a:spcPts val="1440"/>
              </a:lnSpc>
              <a:spcBef>
                <a:spcPts val="985"/>
              </a:spcBef>
              <a:buAutoNum type="arabicParenR" startAt="5"/>
              <a:tabLst>
                <a:tab pos="307340" algn="l"/>
              </a:tabLst>
            </a:pPr>
            <a:r>
              <a:rPr sz="1500" dirty="0">
                <a:latin typeface="Calibri"/>
                <a:cs typeface="Calibri"/>
              </a:rPr>
              <a:t>решение иных </a:t>
            </a:r>
            <a:r>
              <a:rPr sz="1500" spc="-5" dirty="0">
                <a:latin typeface="Calibri"/>
                <a:cs typeface="Calibri"/>
              </a:rPr>
              <a:t>отнесенных законом, </a:t>
            </a:r>
            <a:r>
              <a:rPr sz="1500" dirty="0">
                <a:latin typeface="Calibri"/>
                <a:cs typeface="Calibri"/>
              </a:rPr>
              <a:t>уставом </a:t>
            </a:r>
            <a:r>
              <a:rPr sz="1500" spc="-5" dirty="0">
                <a:latin typeface="Calibri"/>
                <a:cs typeface="Calibri"/>
              </a:rPr>
              <a:t>кооператива </a:t>
            </a:r>
            <a:r>
              <a:rPr sz="1500" dirty="0">
                <a:latin typeface="Calibri"/>
                <a:cs typeface="Calibri"/>
              </a:rPr>
              <a:t>или </a:t>
            </a:r>
            <a:r>
              <a:rPr sz="1500" spc="-5" dirty="0">
                <a:latin typeface="Calibri"/>
                <a:cs typeface="Calibri"/>
              </a:rPr>
              <a:t>решением общего </a:t>
            </a:r>
            <a:r>
              <a:rPr sz="1500" dirty="0">
                <a:latin typeface="Calibri"/>
                <a:cs typeface="Calibri"/>
              </a:rPr>
              <a:t>собрания членов </a:t>
            </a:r>
            <a:r>
              <a:rPr sz="1500" spc="-5" dirty="0">
                <a:latin typeface="Calibri"/>
                <a:cs typeface="Calibri"/>
              </a:rPr>
              <a:t>кооператива </a:t>
            </a:r>
            <a:r>
              <a:rPr sz="1500" dirty="0">
                <a:latin typeface="Calibri"/>
                <a:cs typeface="Calibri"/>
              </a:rPr>
              <a:t>к  </a:t>
            </a:r>
            <a:r>
              <a:rPr sz="1500" spc="-5" dirty="0">
                <a:latin typeface="Calibri"/>
                <a:cs typeface="Calibri"/>
              </a:rPr>
              <a:t>компетенции правления </a:t>
            </a:r>
            <a:r>
              <a:rPr sz="1500" spc="-10" dirty="0">
                <a:latin typeface="Calibri"/>
                <a:cs typeface="Calibri"/>
              </a:rPr>
              <a:t>кооператива</a:t>
            </a:r>
            <a:r>
              <a:rPr sz="1500" spc="-9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вопросов.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5214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Председатель Кооператива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02637"/>
            <a:ext cx="10259695" cy="343217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796290" indent="-229235">
              <a:lnSpc>
                <a:spcPct val="80100"/>
              </a:lnSpc>
              <a:spcBef>
                <a:spcPts val="475"/>
              </a:spcBef>
              <a:buFont typeface="Wingdings"/>
              <a:buChar char=""/>
              <a:tabLst>
                <a:tab pos="241935" algn="l"/>
              </a:tabLst>
            </a:pPr>
            <a:r>
              <a:rPr sz="1600" spc="-15" dirty="0">
                <a:latin typeface="Calibri"/>
                <a:cs typeface="Calibri"/>
              </a:rPr>
              <a:t>Председатель </a:t>
            </a:r>
            <a:r>
              <a:rPr sz="1600" spc="-10" dirty="0">
                <a:latin typeface="Calibri"/>
                <a:cs typeface="Calibri"/>
              </a:rPr>
              <a:t>кооператива </a:t>
            </a:r>
            <a:r>
              <a:rPr sz="1600" spc="-5" dirty="0">
                <a:latin typeface="Calibri"/>
                <a:cs typeface="Calibri"/>
              </a:rPr>
              <a:t>без </a:t>
            </a:r>
            <a:r>
              <a:rPr sz="1600" spc="-10" dirty="0">
                <a:latin typeface="Calibri"/>
                <a:cs typeface="Calibri"/>
              </a:rPr>
              <a:t>доверенности действует </a:t>
            </a:r>
            <a:r>
              <a:rPr sz="1600" spc="-5" dirty="0">
                <a:latin typeface="Calibri"/>
                <a:cs typeface="Calibri"/>
              </a:rPr>
              <a:t>на </a:t>
            </a:r>
            <a:r>
              <a:rPr sz="1600" spc="-10" dirty="0">
                <a:latin typeface="Calibri"/>
                <a:cs typeface="Calibri"/>
              </a:rPr>
              <a:t>основании решений общего </a:t>
            </a:r>
            <a:r>
              <a:rPr sz="1600" spc="-5" dirty="0">
                <a:latin typeface="Calibri"/>
                <a:cs typeface="Calibri"/>
              </a:rPr>
              <a:t>собрания членов  кооператива, </a:t>
            </a:r>
            <a:r>
              <a:rPr sz="1600" spc="-15" dirty="0">
                <a:latin typeface="Calibri"/>
                <a:cs typeface="Calibri"/>
              </a:rPr>
              <a:t>наблюдательного </a:t>
            </a:r>
            <a:r>
              <a:rPr sz="1600" spc="-10" dirty="0">
                <a:latin typeface="Calibri"/>
                <a:cs typeface="Calibri"/>
              </a:rPr>
              <a:t>совета </a:t>
            </a:r>
            <a:r>
              <a:rPr sz="1600" spc="-5" dirty="0">
                <a:latin typeface="Calibri"/>
                <a:cs typeface="Calibri"/>
              </a:rPr>
              <a:t>кооператива и </a:t>
            </a:r>
            <a:r>
              <a:rPr sz="1600" spc="-10" dirty="0">
                <a:latin typeface="Calibri"/>
                <a:cs typeface="Calibri"/>
              </a:rPr>
              <a:t>правления </a:t>
            </a:r>
            <a:r>
              <a:rPr sz="1600" spc="-5" dirty="0">
                <a:latin typeface="Calibri"/>
                <a:cs typeface="Calibri"/>
              </a:rPr>
              <a:t>кооператива по вопросам, </a:t>
            </a:r>
            <a:r>
              <a:rPr sz="1600" spc="-10" dirty="0">
                <a:latin typeface="Calibri"/>
                <a:cs typeface="Calibri"/>
              </a:rPr>
              <a:t>отнесенным </a:t>
            </a:r>
            <a:r>
              <a:rPr sz="1600" spc="-5" dirty="0">
                <a:latin typeface="Calibri"/>
                <a:cs typeface="Calibri"/>
              </a:rPr>
              <a:t>к  </a:t>
            </a:r>
            <a:r>
              <a:rPr sz="1600" spc="-10" dirty="0">
                <a:latin typeface="Calibri"/>
                <a:cs typeface="Calibri"/>
              </a:rPr>
              <a:t>компетенции этих органов, </a:t>
            </a:r>
            <a:r>
              <a:rPr sz="1600" spc="-5" dirty="0">
                <a:latin typeface="Calibri"/>
                <a:cs typeface="Calibri"/>
              </a:rPr>
              <a:t>и по </a:t>
            </a:r>
            <a:r>
              <a:rPr sz="1600" spc="-10" dirty="0">
                <a:latin typeface="Calibri"/>
                <a:cs typeface="Calibri"/>
              </a:rPr>
              <a:t>остальным </a:t>
            </a:r>
            <a:r>
              <a:rPr sz="1600" spc="-5" dirty="0">
                <a:latin typeface="Calibri"/>
                <a:cs typeface="Calibri"/>
              </a:rPr>
              <a:t>вопросам </a:t>
            </a:r>
            <a:r>
              <a:rPr sz="1600" spc="-15" dirty="0">
                <a:latin typeface="Calibri"/>
                <a:cs typeface="Calibri"/>
              </a:rPr>
              <a:t>единолично </a:t>
            </a:r>
            <a:r>
              <a:rPr sz="1600" spc="-10" dirty="0">
                <a:latin typeface="Calibri"/>
                <a:cs typeface="Calibri"/>
              </a:rPr>
              <a:t>от </a:t>
            </a:r>
            <a:r>
              <a:rPr sz="1600" spc="-5" dirty="0">
                <a:latin typeface="Calibri"/>
                <a:cs typeface="Calibri"/>
              </a:rPr>
              <a:t>имени</a:t>
            </a:r>
            <a:r>
              <a:rPr sz="1600" spc="204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кооператива.</a:t>
            </a:r>
            <a:endParaRPr sz="1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15"/>
              </a:spcBef>
              <a:buFont typeface="Wingdings"/>
              <a:buChar char=""/>
              <a:tabLst>
                <a:tab pos="241935" algn="l"/>
              </a:tabLst>
            </a:pPr>
            <a:r>
              <a:rPr sz="1600" spc="-15" dirty="0">
                <a:latin typeface="Calibri"/>
                <a:cs typeface="Calibri"/>
              </a:rPr>
              <a:t>Председатель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кооператива:</a:t>
            </a:r>
            <a:endParaRPr sz="1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600" spc="-10" dirty="0">
                <a:latin typeface="Calibri"/>
                <a:cs typeface="Calibri"/>
              </a:rPr>
              <a:t>представляет кооператив </a:t>
            </a:r>
            <a:r>
              <a:rPr sz="1600" spc="-5" dirty="0">
                <a:latin typeface="Calibri"/>
                <a:cs typeface="Calibri"/>
              </a:rPr>
              <a:t>в органах </a:t>
            </a:r>
            <a:r>
              <a:rPr sz="1600" spc="-10" dirty="0">
                <a:latin typeface="Calibri"/>
                <a:cs typeface="Calibri"/>
              </a:rPr>
              <a:t>государственной </a:t>
            </a:r>
            <a:r>
              <a:rPr sz="1600" spc="-5" dirty="0">
                <a:latin typeface="Calibri"/>
                <a:cs typeface="Calibri"/>
              </a:rPr>
              <a:t>власти, </a:t>
            </a:r>
            <a:r>
              <a:rPr sz="1600" spc="-10" dirty="0">
                <a:latin typeface="Calibri"/>
                <a:cs typeface="Calibri"/>
              </a:rPr>
              <a:t>органах местного самоуправления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spc="17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организациях,</a:t>
            </a:r>
            <a:endParaRPr sz="1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600" spc="-10" dirty="0">
                <a:latin typeface="Calibri"/>
                <a:cs typeface="Calibri"/>
              </a:rPr>
              <a:t>распоряжается </a:t>
            </a:r>
            <a:r>
              <a:rPr sz="1600" spc="-5" dirty="0">
                <a:latin typeface="Calibri"/>
                <a:cs typeface="Calibri"/>
              </a:rPr>
              <a:t>в соответствии с уставом кооператива имуществом</a:t>
            </a:r>
            <a:r>
              <a:rPr sz="1600" spc="1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кооператива,</a:t>
            </a:r>
            <a:endParaRPr sz="1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600" spc="-5" dirty="0">
                <a:latin typeface="Calibri"/>
                <a:cs typeface="Calibri"/>
              </a:rPr>
              <a:t>заключает </a:t>
            </a:r>
            <a:r>
              <a:rPr sz="1600" spc="-10" dirty="0">
                <a:latin typeface="Calibri"/>
                <a:cs typeface="Calibri"/>
              </a:rPr>
              <a:t>договоры </a:t>
            </a:r>
            <a:r>
              <a:rPr sz="1600" spc="-5" dirty="0">
                <a:latin typeface="Calibri"/>
                <a:cs typeface="Calibri"/>
              </a:rPr>
              <a:t>и </a:t>
            </a:r>
            <a:r>
              <a:rPr sz="1600" spc="-10" dirty="0">
                <a:latin typeface="Calibri"/>
                <a:cs typeface="Calibri"/>
              </a:rPr>
              <a:t>выдает доверенности, </a:t>
            </a:r>
            <a:r>
              <a:rPr sz="1600" spc="-5" dirty="0">
                <a:latin typeface="Calibri"/>
                <a:cs typeface="Calibri"/>
              </a:rPr>
              <a:t>в </a:t>
            </a:r>
            <a:r>
              <a:rPr sz="1600" spc="-10" dirty="0">
                <a:latin typeface="Calibri"/>
                <a:cs typeface="Calibri"/>
              </a:rPr>
              <a:t>том </a:t>
            </a:r>
            <a:r>
              <a:rPr sz="1600" spc="-5" dirty="0">
                <a:latin typeface="Calibri"/>
                <a:cs typeface="Calibri"/>
              </a:rPr>
              <a:t>числе с правом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передоверия,</a:t>
            </a:r>
            <a:endParaRPr sz="1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600" spc="-10" dirty="0">
                <a:latin typeface="Calibri"/>
                <a:cs typeface="Calibri"/>
              </a:rPr>
              <a:t>открывает счета кооператива </a:t>
            </a:r>
            <a:r>
              <a:rPr sz="1600" spc="-5" dirty="0">
                <a:latin typeface="Calibri"/>
                <a:cs typeface="Calibri"/>
              </a:rPr>
              <a:t>в </a:t>
            </a:r>
            <a:r>
              <a:rPr sz="1600" spc="-10" dirty="0">
                <a:latin typeface="Calibri"/>
                <a:cs typeface="Calibri"/>
              </a:rPr>
              <a:t>банках </a:t>
            </a:r>
            <a:r>
              <a:rPr sz="1600" spc="-5" dirty="0">
                <a:latin typeface="Calibri"/>
                <a:cs typeface="Calibri"/>
              </a:rPr>
              <a:t>и </a:t>
            </a:r>
            <a:r>
              <a:rPr sz="1600" spc="-10" dirty="0">
                <a:latin typeface="Calibri"/>
                <a:cs typeface="Calibri"/>
              </a:rPr>
              <a:t>других кредитных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организациях,</a:t>
            </a:r>
            <a:endParaRPr sz="1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600" spc="-10" dirty="0">
                <a:latin typeface="Calibri"/>
                <a:cs typeface="Calibri"/>
              </a:rPr>
              <a:t>осуществляет прием </a:t>
            </a:r>
            <a:r>
              <a:rPr sz="1600" spc="-5" dirty="0">
                <a:latin typeface="Calibri"/>
                <a:cs typeface="Calibri"/>
              </a:rPr>
              <a:t>и </a:t>
            </a:r>
            <a:r>
              <a:rPr sz="1600" spc="-10" dirty="0">
                <a:latin typeface="Calibri"/>
                <a:cs typeface="Calibri"/>
              </a:rPr>
              <a:t>увольнение работников </a:t>
            </a:r>
            <a:r>
              <a:rPr sz="1600" spc="-5" dirty="0">
                <a:latin typeface="Calibri"/>
                <a:cs typeface="Calibri"/>
              </a:rPr>
              <a:t>кооператива, </a:t>
            </a:r>
            <a:r>
              <a:rPr sz="1600" spc="-10" dirty="0">
                <a:latin typeface="Calibri"/>
                <a:cs typeface="Calibri"/>
              </a:rPr>
              <a:t>организует </a:t>
            </a:r>
            <a:r>
              <a:rPr sz="1600" spc="-5" dirty="0">
                <a:latin typeface="Calibri"/>
                <a:cs typeface="Calibri"/>
              </a:rPr>
              <a:t>их</a:t>
            </a:r>
            <a:r>
              <a:rPr sz="1600" spc="14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работу,</a:t>
            </a:r>
            <a:endParaRPr sz="1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600" spc="-10" dirty="0">
                <a:latin typeface="Calibri"/>
                <a:cs typeface="Calibri"/>
              </a:rPr>
              <a:t>издает обязательные </a:t>
            </a:r>
            <a:r>
              <a:rPr sz="1600" spc="-5" dirty="0">
                <a:latin typeface="Calibri"/>
                <a:cs typeface="Calibri"/>
              </a:rPr>
              <a:t>для </a:t>
            </a:r>
            <a:r>
              <a:rPr sz="1600" spc="-10" dirty="0">
                <a:latin typeface="Calibri"/>
                <a:cs typeface="Calibri"/>
              </a:rPr>
              <a:t>исполнения членами </a:t>
            </a:r>
            <a:r>
              <a:rPr sz="1600" spc="-5" dirty="0">
                <a:latin typeface="Calibri"/>
                <a:cs typeface="Calibri"/>
              </a:rPr>
              <a:t>кооператива и </a:t>
            </a:r>
            <a:r>
              <a:rPr sz="1600" spc="-10" dirty="0">
                <a:latin typeface="Calibri"/>
                <a:cs typeface="Calibri"/>
              </a:rPr>
              <a:t>работниками </a:t>
            </a:r>
            <a:r>
              <a:rPr sz="1600" spc="-5" dirty="0">
                <a:latin typeface="Calibri"/>
                <a:cs typeface="Calibri"/>
              </a:rPr>
              <a:t>кооператива приказы и</a:t>
            </a:r>
            <a:r>
              <a:rPr sz="1600" spc="2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распоряжения,</a:t>
            </a:r>
            <a:endParaRPr sz="1600">
              <a:latin typeface="Calibri"/>
              <a:cs typeface="Calibri"/>
            </a:endParaRPr>
          </a:p>
          <a:p>
            <a:pPr marL="241300" marR="106680" indent="-229235">
              <a:lnSpc>
                <a:spcPts val="154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600" spc="-10" dirty="0">
                <a:latin typeface="Calibri"/>
                <a:cs typeface="Calibri"/>
              </a:rPr>
              <a:t>организует выполнение решений общего </a:t>
            </a:r>
            <a:r>
              <a:rPr sz="1600" spc="-5" dirty="0">
                <a:latin typeface="Calibri"/>
                <a:cs typeface="Calibri"/>
              </a:rPr>
              <a:t>собрания членов </a:t>
            </a:r>
            <a:r>
              <a:rPr sz="1600" spc="-10" dirty="0">
                <a:latin typeface="Calibri"/>
                <a:cs typeface="Calibri"/>
              </a:rPr>
              <a:t>кооператива </a:t>
            </a:r>
            <a:r>
              <a:rPr sz="1600" spc="-5" dirty="0">
                <a:latin typeface="Calibri"/>
                <a:cs typeface="Calibri"/>
              </a:rPr>
              <a:t>и </a:t>
            </a:r>
            <a:r>
              <a:rPr sz="1600" spc="-15" dirty="0">
                <a:latin typeface="Calibri"/>
                <a:cs typeface="Calibri"/>
              </a:rPr>
              <a:t>наблюдательного </a:t>
            </a:r>
            <a:r>
              <a:rPr sz="1600" spc="-10" dirty="0">
                <a:latin typeface="Calibri"/>
                <a:cs typeface="Calibri"/>
              </a:rPr>
              <a:t>совета кооператива </a:t>
            </a:r>
            <a:r>
              <a:rPr sz="1600" spc="-5" dirty="0">
                <a:latin typeface="Calibri"/>
                <a:cs typeface="Calibri"/>
              </a:rPr>
              <a:t>и  </a:t>
            </a:r>
            <a:r>
              <a:rPr sz="1600" spc="-10" dirty="0">
                <a:latin typeface="Calibri"/>
                <a:cs typeface="Calibri"/>
              </a:rPr>
              <a:t>исполняет </a:t>
            </a:r>
            <a:r>
              <a:rPr sz="1600" spc="-5" dirty="0">
                <a:latin typeface="Calibri"/>
                <a:cs typeface="Calibri"/>
              </a:rPr>
              <a:t>иные не противоречащие </a:t>
            </a:r>
            <a:r>
              <a:rPr sz="1600" spc="-10" dirty="0">
                <a:latin typeface="Calibri"/>
                <a:cs typeface="Calibri"/>
              </a:rPr>
              <a:t>уставу кооператива </a:t>
            </a:r>
            <a:r>
              <a:rPr sz="1600" spc="-5" dirty="0">
                <a:latin typeface="Calibri"/>
                <a:cs typeface="Calibri"/>
              </a:rPr>
              <a:t>функции в интересах</a:t>
            </a:r>
            <a:r>
              <a:rPr sz="1600" spc="1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кооператива.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768" y="609676"/>
            <a:ext cx="825563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Основные документы</a:t>
            </a:r>
            <a:r>
              <a:rPr spc="-30" dirty="0"/>
              <a:t> </a:t>
            </a:r>
            <a:r>
              <a:rPr spc="-5" dirty="0"/>
              <a:t>кооператива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8768" y="2061717"/>
            <a:ext cx="4901565" cy="404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Общие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15" dirty="0">
                <a:latin typeface="Calibri"/>
                <a:cs typeface="Calibri"/>
              </a:rPr>
              <a:t>Учредительные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(Устав);</a:t>
            </a:r>
            <a:endParaRPr sz="2600">
              <a:latin typeface="Calibri"/>
              <a:cs typeface="Calibri"/>
            </a:endParaRPr>
          </a:p>
          <a:p>
            <a:pPr marL="241300" marR="122555" indent="-228600">
              <a:lnSpc>
                <a:spcPts val="2500"/>
              </a:lnSpc>
              <a:spcBef>
                <a:spcPts val="975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10" dirty="0">
                <a:latin typeface="Calibri"/>
                <a:cs typeface="Calibri"/>
              </a:rPr>
              <a:t>Документы </a:t>
            </a:r>
            <a:r>
              <a:rPr sz="2600" spc="-5" dirty="0">
                <a:latin typeface="Calibri"/>
                <a:cs typeface="Calibri"/>
              </a:rPr>
              <a:t>органов управления 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15" dirty="0">
                <a:latin typeface="Calibri"/>
                <a:cs typeface="Calibri"/>
              </a:rPr>
              <a:t>контроля </a:t>
            </a:r>
            <a:r>
              <a:rPr sz="2600" spc="-20" dirty="0">
                <a:latin typeface="Calibri"/>
                <a:cs typeface="Calibri"/>
              </a:rPr>
              <a:t>(протоколы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ОС,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205"/>
              </a:lnSpc>
            </a:pPr>
            <a:r>
              <a:rPr sz="2600" spc="-5" dirty="0">
                <a:latin typeface="Calibri"/>
                <a:cs typeface="Calibri"/>
              </a:rPr>
              <a:t>правления, НС,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приказы</a:t>
            </a:r>
            <a:endParaRPr sz="2600">
              <a:latin typeface="Calibri"/>
              <a:cs typeface="Calibri"/>
            </a:endParaRPr>
          </a:p>
          <a:p>
            <a:pPr marL="241300" marR="135255">
              <a:lnSpc>
                <a:spcPts val="2500"/>
              </a:lnSpc>
              <a:spcBef>
                <a:spcPts val="285"/>
              </a:spcBef>
            </a:pPr>
            <a:r>
              <a:rPr sz="2600" spc="-15" dirty="0">
                <a:latin typeface="Calibri"/>
                <a:cs typeface="Calibri"/>
              </a:rPr>
              <a:t>председателя, исполнительного  </a:t>
            </a:r>
            <a:r>
              <a:rPr sz="2600" spc="-5" dirty="0">
                <a:latin typeface="Calibri"/>
                <a:cs typeface="Calibri"/>
              </a:rPr>
              <a:t>директора);</a:t>
            </a:r>
            <a:endParaRPr sz="2600">
              <a:latin typeface="Calibri"/>
              <a:cs typeface="Calibri"/>
            </a:endParaRPr>
          </a:p>
          <a:p>
            <a:pPr marL="241300" marR="5080" indent="-228600">
              <a:lnSpc>
                <a:spcPct val="80000"/>
              </a:lnSpc>
              <a:spcBef>
                <a:spcPts val="1030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10" dirty="0">
                <a:latin typeface="Calibri"/>
                <a:cs typeface="Calibri"/>
              </a:rPr>
              <a:t>Хозяйственные договоры </a:t>
            </a:r>
            <a:r>
              <a:rPr sz="2600" dirty="0">
                <a:latin typeface="Calibri"/>
                <a:cs typeface="Calibri"/>
              </a:rPr>
              <a:t>и иные  </a:t>
            </a:r>
            <a:r>
              <a:rPr sz="2600" spc="-10" dirty="0">
                <a:latin typeface="Calibri"/>
                <a:cs typeface="Calibri"/>
              </a:rPr>
              <a:t>документы;</a:t>
            </a:r>
            <a:endParaRPr sz="2600">
              <a:latin typeface="Calibri"/>
              <a:cs typeface="Calibri"/>
            </a:endParaRPr>
          </a:p>
          <a:p>
            <a:pPr marL="241300" marR="1036955" indent="-228600">
              <a:lnSpc>
                <a:spcPts val="2500"/>
              </a:lnSpc>
              <a:spcBef>
                <a:spcPts val="969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5" dirty="0">
                <a:latin typeface="Calibri"/>
                <a:cs typeface="Calibri"/>
              </a:rPr>
              <a:t>Бухгалтерская </a:t>
            </a:r>
            <a:r>
              <a:rPr sz="2600" dirty="0">
                <a:latin typeface="Calibri"/>
                <a:cs typeface="Calibri"/>
              </a:rPr>
              <a:t>и</a:t>
            </a:r>
            <a:r>
              <a:rPr sz="2600" spc="-114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кадровая  </a:t>
            </a:r>
            <a:r>
              <a:rPr sz="2600" spc="-10" dirty="0">
                <a:latin typeface="Calibri"/>
                <a:cs typeface="Calibri"/>
              </a:rPr>
              <a:t>документация.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51828" y="2022473"/>
            <a:ext cx="3467100" cy="230949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400" b="1" spc="-5" dirty="0">
                <a:latin typeface="Calibri"/>
                <a:cs typeface="Calibri"/>
              </a:rPr>
              <a:t>Специфические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5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Реестр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членов;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Членские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книжки;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5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Заключения и акты  </a:t>
            </a:r>
            <a:r>
              <a:rPr sz="2800" spc="-10" dirty="0">
                <a:latin typeface="Calibri"/>
                <a:cs typeface="Calibri"/>
              </a:rPr>
              <a:t>ревизионного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союза.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3560" rIns="0" bIns="0" rtlCol="0">
            <a:spAutoFit/>
          </a:bodyPr>
          <a:lstStyle/>
          <a:p>
            <a:pPr marR="5080">
              <a:lnSpc>
                <a:spcPts val="3020"/>
              </a:lnSpc>
              <a:spcBef>
                <a:spcPts val="480"/>
              </a:spcBef>
            </a:pPr>
            <a:r>
              <a:rPr sz="2800" spc="-10" dirty="0"/>
              <a:t>Обязательные </a:t>
            </a:r>
            <a:r>
              <a:rPr sz="2800" spc="-5" dirty="0"/>
              <a:t>требования к Уставу сельскохозяйственного  кооператива (статья 11 Федерального закона</a:t>
            </a:r>
            <a:r>
              <a:rPr sz="2800" spc="70" dirty="0"/>
              <a:t> </a:t>
            </a:r>
            <a:r>
              <a:rPr sz="2800" spc="-15" dirty="0"/>
              <a:t>193-ФЗ)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916939" y="1240053"/>
            <a:ext cx="10104120" cy="548259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86055" indent="-173990">
              <a:lnSpc>
                <a:spcPct val="100000"/>
              </a:lnSpc>
              <a:spcBef>
                <a:spcPts val="785"/>
              </a:spcBef>
              <a:buAutoNum type="arabicParenR"/>
              <a:tabLst>
                <a:tab pos="186690" algn="l"/>
              </a:tabLst>
            </a:pPr>
            <a:r>
              <a:rPr sz="1300" spc="-5" dirty="0">
                <a:latin typeface="Calibri"/>
                <a:cs typeface="Calibri"/>
              </a:rPr>
              <a:t>наименование</a:t>
            </a:r>
            <a:r>
              <a:rPr sz="1300" spc="3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кооператива;</a:t>
            </a:r>
            <a:endParaRPr sz="1300">
              <a:latin typeface="Calibri"/>
              <a:cs typeface="Calibri"/>
            </a:endParaRPr>
          </a:p>
          <a:p>
            <a:pPr marL="186055" indent="-173990">
              <a:lnSpc>
                <a:spcPct val="100000"/>
              </a:lnSpc>
              <a:spcBef>
                <a:spcPts val="680"/>
              </a:spcBef>
              <a:buAutoNum type="arabicParenR"/>
              <a:tabLst>
                <a:tab pos="186690" algn="l"/>
              </a:tabLst>
            </a:pPr>
            <a:r>
              <a:rPr sz="1300" spc="-5" dirty="0">
                <a:latin typeface="Calibri"/>
                <a:cs typeface="Calibri"/>
              </a:rPr>
              <a:t>место </a:t>
            </a:r>
            <a:r>
              <a:rPr sz="1300" spc="-10" dirty="0">
                <a:latin typeface="Calibri"/>
                <a:cs typeface="Calibri"/>
              </a:rPr>
              <a:t>нахождения</a:t>
            </a:r>
            <a:r>
              <a:rPr sz="1300" spc="3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кооператива;</a:t>
            </a:r>
            <a:endParaRPr sz="1300">
              <a:latin typeface="Calibri"/>
              <a:cs typeface="Calibri"/>
            </a:endParaRPr>
          </a:p>
          <a:p>
            <a:pPr marL="186055" indent="-173990">
              <a:lnSpc>
                <a:spcPct val="100000"/>
              </a:lnSpc>
              <a:spcBef>
                <a:spcPts val="700"/>
              </a:spcBef>
              <a:buAutoNum type="arabicParenR"/>
              <a:tabLst>
                <a:tab pos="186690" algn="l"/>
              </a:tabLst>
            </a:pPr>
            <a:r>
              <a:rPr sz="1300" spc="-5" dirty="0">
                <a:latin typeface="Calibri"/>
                <a:cs typeface="Calibri"/>
              </a:rPr>
              <a:t>срок </a:t>
            </a:r>
            <a:r>
              <a:rPr sz="1300" spc="-10" dirty="0">
                <a:latin typeface="Calibri"/>
                <a:cs typeface="Calibri"/>
              </a:rPr>
              <a:t>деятельности кооператива </a:t>
            </a:r>
            <a:r>
              <a:rPr sz="1300" spc="-5" dirty="0">
                <a:latin typeface="Calibri"/>
                <a:cs typeface="Calibri"/>
              </a:rPr>
              <a:t>либо указание на бессрочный характер </a:t>
            </a:r>
            <a:r>
              <a:rPr sz="1300" spc="-10" dirty="0">
                <a:latin typeface="Calibri"/>
                <a:cs typeface="Calibri"/>
              </a:rPr>
              <a:t>деятельности</a:t>
            </a:r>
            <a:r>
              <a:rPr sz="1300" spc="19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кооператива;</a:t>
            </a:r>
            <a:endParaRPr sz="1300">
              <a:latin typeface="Calibri"/>
              <a:cs typeface="Calibri"/>
            </a:endParaRPr>
          </a:p>
          <a:p>
            <a:pPr marL="186055" indent="-173990">
              <a:lnSpc>
                <a:spcPct val="100000"/>
              </a:lnSpc>
              <a:spcBef>
                <a:spcPts val="685"/>
              </a:spcBef>
              <a:buAutoNum type="arabicParenR"/>
              <a:tabLst>
                <a:tab pos="186690" algn="l"/>
              </a:tabLst>
            </a:pPr>
            <a:r>
              <a:rPr sz="1300" spc="-5" dirty="0">
                <a:latin typeface="Calibri"/>
                <a:cs typeface="Calibri"/>
              </a:rPr>
              <a:t>предмет и </a:t>
            </a:r>
            <a:r>
              <a:rPr sz="1300" spc="-15" dirty="0">
                <a:latin typeface="Calibri"/>
                <a:cs typeface="Calibri"/>
              </a:rPr>
              <a:t>цели </a:t>
            </a:r>
            <a:r>
              <a:rPr sz="1300" spc="-10" dirty="0">
                <a:latin typeface="Calibri"/>
                <a:cs typeface="Calibri"/>
              </a:rPr>
              <a:t>деятельности</a:t>
            </a:r>
            <a:r>
              <a:rPr sz="1300" spc="7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кооператива;</a:t>
            </a:r>
            <a:endParaRPr sz="1300">
              <a:latin typeface="Calibri"/>
              <a:cs typeface="Calibri"/>
            </a:endParaRPr>
          </a:p>
          <a:p>
            <a:pPr marL="186055" indent="-173990">
              <a:lnSpc>
                <a:spcPct val="100000"/>
              </a:lnSpc>
              <a:spcBef>
                <a:spcPts val="685"/>
              </a:spcBef>
              <a:buAutoNum type="arabicParenR"/>
              <a:tabLst>
                <a:tab pos="186690" algn="l"/>
              </a:tabLst>
            </a:pPr>
            <a:r>
              <a:rPr sz="1300" spc="-5" dirty="0">
                <a:latin typeface="Calibri"/>
                <a:cs typeface="Calibri"/>
              </a:rPr>
              <a:t>порядок и условия вступления в </a:t>
            </a:r>
            <a:r>
              <a:rPr sz="1300" spc="-10" dirty="0">
                <a:latin typeface="Calibri"/>
                <a:cs typeface="Calibri"/>
              </a:rPr>
              <a:t>кооператив, </a:t>
            </a:r>
            <a:r>
              <a:rPr sz="1300" spc="-5" dirty="0">
                <a:latin typeface="Calibri"/>
                <a:cs typeface="Calibri"/>
              </a:rPr>
              <a:t>основания и порядок прекращения членства в</a:t>
            </a:r>
            <a:r>
              <a:rPr sz="1300" spc="254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кооперативе;</a:t>
            </a:r>
            <a:endParaRPr sz="1300">
              <a:latin typeface="Calibri"/>
              <a:cs typeface="Calibri"/>
            </a:endParaRPr>
          </a:p>
          <a:p>
            <a:pPr marL="186055" indent="-173990">
              <a:lnSpc>
                <a:spcPct val="100000"/>
              </a:lnSpc>
              <a:spcBef>
                <a:spcPts val="695"/>
              </a:spcBef>
              <a:buAutoNum type="arabicParenR"/>
              <a:tabLst>
                <a:tab pos="186690" algn="l"/>
              </a:tabLst>
            </a:pPr>
            <a:r>
              <a:rPr sz="1300" spc="-5" dirty="0">
                <a:latin typeface="Calibri"/>
                <a:cs typeface="Calibri"/>
              </a:rPr>
              <a:t>условия о размере паевых взносов членов</a:t>
            </a:r>
            <a:r>
              <a:rPr sz="1300" spc="10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кооператива;</a:t>
            </a:r>
            <a:endParaRPr sz="1300">
              <a:latin typeface="Calibri"/>
              <a:cs typeface="Calibri"/>
            </a:endParaRPr>
          </a:p>
          <a:p>
            <a:pPr marL="186055" indent="-173990">
              <a:lnSpc>
                <a:spcPct val="100000"/>
              </a:lnSpc>
              <a:spcBef>
                <a:spcPts val="685"/>
              </a:spcBef>
              <a:buAutoNum type="arabicParenR"/>
              <a:tabLst>
                <a:tab pos="186690" algn="l"/>
              </a:tabLst>
            </a:pPr>
            <a:r>
              <a:rPr sz="1300" spc="-5" dirty="0">
                <a:latin typeface="Calibri"/>
                <a:cs typeface="Calibri"/>
              </a:rPr>
              <a:t>состав и </a:t>
            </a:r>
            <a:r>
              <a:rPr sz="1300" spc="-10" dirty="0">
                <a:latin typeface="Calibri"/>
                <a:cs typeface="Calibri"/>
              </a:rPr>
              <a:t>порядок </a:t>
            </a:r>
            <a:r>
              <a:rPr sz="1300" dirty="0">
                <a:latin typeface="Calibri"/>
                <a:cs typeface="Calibri"/>
              </a:rPr>
              <a:t>внесения паевых </a:t>
            </a:r>
            <a:r>
              <a:rPr sz="1300" spc="-5" dirty="0">
                <a:latin typeface="Calibri"/>
                <a:cs typeface="Calibri"/>
              </a:rPr>
              <a:t>взносов, ответственность за нарушение обязательства по их</a:t>
            </a:r>
            <a:r>
              <a:rPr sz="1300" spc="19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внесению;</a:t>
            </a:r>
            <a:endParaRPr sz="1300">
              <a:latin typeface="Calibri"/>
              <a:cs typeface="Calibri"/>
            </a:endParaRPr>
          </a:p>
          <a:p>
            <a:pPr marL="186055" indent="-173990">
              <a:lnSpc>
                <a:spcPct val="100000"/>
              </a:lnSpc>
              <a:spcBef>
                <a:spcPts val="685"/>
              </a:spcBef>
              <a:buAutoNum type="arabicParenR"/>
              <a:tabLst>
                <a:tab pos="186690" algn="l"/>
              </a:tabLst>
            </a:pPr>
            <a:r>
              <a:rPr sz="1300" spc="-5" dirty="0">
                <a:latin typeface="Calibri"/>
                <a:cs typeface="Calibri"/>
              </a:rPr>
              <a:t>размеры и условия образования </a:t>
            </a:r>
            <a:r>
              <a:rPr sz="1300" spc="-10" dirty="0">
                <a:latin typeface="Calibri"/>
                <a:cs typeface="Calibri"/>
              </a:rPr>
              <a:t>неделимых </a:t>
            </a:r>
            <a:r>
              <a:rPr sz="1300" spc="-5" dirty="0">
                <a:latin typeface="Calibri"/>
                <a:cs typeface="Calibri"/>
              </a:rPr>
              <a:t>фондов, если они</a:t>
            </a:r>
            <a:r>
              <a:rPr sz="1300" spc="14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предусмотрены;</a:t>
            </a:r>
            <a:endParaRPr sz="1300">
              <a:latin typeface="Calibri"/>
              <a:cs typeface="Calibri"/>
            </a:endParaRPr>
          </a:p>
          <a:p>
            <a:pPr marL="186055" indent="-173990">
              <a:lnSpc>
                <a:spcPct val="100000"/>
              </a:lnSpc>
              <a:spcBef>
                <a:spcPts val="695"/>
              </a:spcBef>
              <a:buAutoNum type="arabicParenR"/>
              <a:tabLst>
                <a:tab pos="186690" algn="l"/>
              </a:tabLst>
            </a:pPr>
            <a:r>
              <a:rPr sz="1300" spc="-5" dirty="0">
                <a:latin typeface="Calibri"/>
                <a:cs typeface="Calibri"/>
              </a:rPr>
              <a:t>условия образования и использования иных фондов</a:t>
            </a:r>
            <a:r>
              <a:rPr sz="1300" spc="12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кооператива;</a:t>
            </a:r>
            <a:endParaRPr sz="1300">
              <a:latin typeface="Calibri"/>
              <a:cs typeface="Calibri"/>
            </a:endParaRPr>
          </a:p>
          <a:p>
            <a:pPr marL="269875" indent="-257810">
              <a:lnSpc>
                <a:spcPct val="100000"/>
              </a:lnSpc>
              <a:spcBef>
                <a:spcPts val="685"/>
              </a:spcBef>
              <a:buAutoNum type="arabicParenR"/>
              <a:tabLst>
                <a:tab pos="270510" algn="l"/>
              </a:tabLst>
            </a:pPr>
            <a:r>
              <a:rPr sz="1300" spc="-5" dirty="0">
                <a:latin typeface="Calibri"/>
                <a:cs typeface="Calibri"/>
              </a:rPr>
              <a:t>порядок </a:t>
            </a:r>
            <a:r>
              <a:rPr sz="1300" spc="-10" dirty="0">
                <a:latin typeface="Calibri"/>
                <a:cs typeface="Calibri"/>
              </a:rPr>
              <a:t>распределения </a:t>
            </a:r>
            <a:r>
              <a:rPr sz="1300" spc="-5" dirty="0">
                <a:latin typeface="Calibri"/>
                <a:cs typeface="Calibri"/>
              </a:rPr>
              <a:t>прибыли и </a:t>
            </a:r>
            <a:r>
              <a:rPr sz="1300" spc="-10" dirty="0">
                <a:latin typeface="Calibri"/>
                <a:cs typeface="Calibri"/>
              </a:rPr>
              <a:t>убытков</a:t>
            </a:r>
            <a:r>
              <a:rPr sz="1300" spc="9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кооператива;</a:t>
            </a:r>
            <a:endParaRPr sz="1300">
              <a:latin typeface="Calibri"/>
              <a:cs typeface="Calibri"/>
            </a:endParaRPr>
          </a:p>
          <a:p>
            <a:pPr marL="269875" indent="-257810">
              <a:lnSpc>
                <a:spcPct val="100000"/>
              </a:lnSpc>
              <a:spcBef>
                <a:spcPts val="685"/>
              </a:spcBef>
              <a:buAutoNum type="arabicParenR"/>
              <a:tabLst>
                <a:tab pos="270510" algn="l"/>
              </a:tabLst>
            </a:pPr>
            <a:r>
              <a:rPr sz="1300" spc="-5" dirty="0">
                <a:latin typeface="Calibri"/>
                <a:cs typeface="Calibri"/>
              </a:rPr>
              <a:t>условия субсидиарной ответственности членов кооператива в размере не </a:t>
            </a:r>
            <a:r>
              <a:rPr sz="1300" spc="-10" dirty="0">
                <a:latin typeface="Calibri"/>
                <a:cs typeface="Calibri"/>
              </a:rPr>
              <a:t>ниже </a:t>
            </a:r>
            <a:r>
              <a:rPr sz="1300" spc="-5" dirty="0">
                <a:latin typeface="Calibri"/>
                <a:cs typeface="Calibri"/>
              </a:rPr>
              <a:t>установленного</a:t>
            </a:r>
            <a:r>
              <a:rPr sz="1300" spc="21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законом;</a:t>
            </a:r>
            <a:endParaRPr sz="1300">
              <a:latin typeface="Calibri"/>
              <a:cs typeface="Calibri"/>
            </a:endParaRPr>
          </a:p>
          <a:p>
            <a:pPr marL="241300" marR="577215" indent="-229235">
              <a:lnSpc>
                <a:spcPct val="80000"/>
              </a:lnSpc>
              <a:spcBef>
                <a:spcPts val="1010"/>
              </a:spcBef>
              <a:buAutoNum type="arabicParenR"/>
              <a:tabLst>
                <a:tab pos="270510" algn="l"/>
              </a:tabLst>
            </a:pPr>
            <a:r>
              <a:rPr sz="1300" spc="-5" dirty="0">
                <a:latin typeface="Calibri"/>
                <a:cs typeface="Calibri"/>
              </a:rPr>
              <a:t>состав и </a:t>
            </a:r>
            <a:r>
              <a:rPr sz="1300" spc="-10" dirty="0">
                <a:latin typeface="Calibri"/>
                <a:cs typeface="Calibri"/>
              </a:rPr>
              <a:t>компетенцию </a:t>
            </a:r>
            <a:r>
              <a:rPr sz="1300" spc="-5" dirty="0">
                <a:latin typeface="Calibri"/>
                <a:cs typeface="Calibri"/>
              </a:rPr>
              <a:t>органов управления </a:t>
            </a:r>
            <a:r>
              <a:rPr sz="1300" spc="-10" dirty="0">
                <a:latin typeface="Calibri"/>
                <a:cs typeface="Calibri"/>
              </a:rPr>
              <a:t>кооперативом, </a:t>
            </a:r>
            <a:r>
              <a:rPr sz="1300" spc="-5" dirty="0">
                <a:latin typeface="Calibri"/>
                <a:cs typeface="Calibri"/>
              </a:rPr>
              <a:t>порядок принятия ими решений, в </a:t>
            </a:r>
            <a:r>
              <a:rPr sz="1300" spc="-10" dirty="0">
                <a:latin typeface="Calibri"/>
                <a:cs typeface="Calibri"/>
              </a:rPr>
              <a:t>том </a:t>
            </a:r>
            <a:r>
              <a:rPr sz="1300" spc="-5" dirty="0">
                <a:latin typeface="Calibri"/>
                <a:cs typeface="Calibri"/>
              </a:rPr>
              <a:t>числе по вопросам, требующим  </a:t>
            </a:r>
            <a:r>
              <a:rPr sz="1300" spc="-10" dirty="0">
                <a:latin typeface="Calibri"/>
                <a:cs typeface="Calibri"/>
              </a:rPr>
              <a:t>единогласного </a:t>
            </a:r>
            <a:r>
              <a:rPr sz="1300" spc="-5" dirty="0">
                <a:latin typeface="Calibri"/>
                <a:cs typeface="Calibri"/>
              </a:rPr>
              <a:t>решения </a:t>
            </a:r>
            <a:r>
              <a:rPr sz="1300" spc="-10" dirty="0">
                <a:latin typeface="Calibri"/>
                <a:cs typeface="Calibri"/>
              </a:rPr>
              <a:t>или </a:t>
            </a:r>
            <a:r>
              <a:rPr sz="1300" spc="-5" dirty="0">
                <a:latin typeface="Calibri"/>
                <a:cs typeface="Calibri"/>
              </a:rPr>
              <a:t>принятия решения квалифицированным </a:t>
            </a:r>
            <a:r>
              <a:rPr sz="1300" spc="-10" dirty="0">
                <a:latin typeface="Calibri"/>
                <a:cs typeface="Calibri"/>
              </a:rPr>
              <a:t>большинством</a:t>
            </a:r>
            <a:r>
              <a:rPr sz="1300" spc="18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голосов;</a:t>
            </a:r>
            <a:endParaRPr sz="1300">
              <a:latin typeface="Calibri"/>
              <a:cs typeface="Calibri"/>
            </a:endParaRPr>
          </a:p>
          <a:p>
            <a:pPr marL="269875" indent="-257810">
              <a:lnSpc>
                <a:spcPct val="100000"/>
              </a:lnSpc>
              <a:spcBef>
                <a:spcPts val="685"/>
              </a:spcBef>
              <a:buAutoNum type="arabicParenR"/>
              <a:tabLst>
                <a:tab pos="270510" algn="l"/>
              </a:tabLst>
            </a:pPr>
            <a:r>
              <a:rPr sz="1300" spc="-5" dirty="0">
                <a:latin typeface="Calibri"/>
                <a:cs typeface="Calibri"/>
              </a:rPr>
              <a:t>права и обязанности членов </a:t>
            </a:r>
            <a:r>
              <a:rPr sz="1300" spc="-10" dirty="0">
                <a:latin typeface="Calibri"/>
                <a:cs typeface="Calibri"/>
              </a:rPr>
              <a:t>кооператива </a:t>
            </a:r>
            <a:r>
              <a:rPr sz="1300" spc="-5" dirty="0">
                <a:latin typeface="Calibri"/>
                <a:cs typeface="Calibri"/>
              </a:rPr>
              <a:t>и ассоциированных членов</a:t>
            </a:r>
            <a:r>
              <a:rPr sz="1300" spc="18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кооператива;</a:t>
            </a:r>
            <a:endParaRPr sz="1300">
              <a:latin typeface="Calibri"/>
              <a:cs typeface="Calibri"/>
            </a:endParaRPr>
          </a:p>
          <a:p>
            <a:pPr marL="241300" marR="5080" indent="-229235">
              <a:lnSpc>
                <a:spcPts val="1250"/>
              </a:lnSpc>
              <a:spcBef>
                <a:spcPts val="980"/>
              </a:spcBef>
              <a:buAutoNum type="arabicParenR"/>
              <a:tabLst>
                <a:tab pos="270510" algn="l"/>
              </a:tabLst>
            </a:pPr>
            <a:r>
              <a:rPr sz="1300" spc="-5" dirty="0">
                <a:latin typeface="Calibri"/>
                <a:cs typeface="Calibri"/>
              </a:rPr>
              <a:t>характер, порядок и минимальный размер </a:t>
            </a:r>
            <a:r>
              <a:rPr sz="1300" spc="-10" dirty="0">
                <a:latin typeface="Calibri"/>
                <a:cs typeface="Calibri"/>
              </a:rPr>
              <a:t>личного </a:t>
            </a:r>
            <a:r>
              <a:rPr sz="1300" spc="-15" dirty="0">
                <a:latin typeface="Calibri"/>
                <a:cs typeface="Calibri"/>
              </a:rPr>
              <a:t>трудового </a:t>
            </a:r>
            <a:r>
              <a:rPr sz="1300" spc="-5" dirty="0">
                <a:latin typeface="Calibri"/>
                <a:cs typeface="Calibri"/>
              </a:rPr>
              <a:t>участия в </a:t>
            </a:r>
            <a:r>
              <a:rPr sz="1300" spc="-10" dirty="0">
                <a:latin typeface="Calibri"/>
                <a:cs typeface="Calibri"/>
              </a:rPr>
              <a:t>деятельности производственного кооператива, </a:t>
            </a:r>
            <a:r>
              <a:rPr sz="1300" spc="-15" dirty="0">
                <a:latin typeface="Calibri"/>
                <a:cs typeface="Calibri"/>
              </a:rPr>
              <a:t>ответственность </a:t>
            </a:r>
            <a:r>
              <a:rPr sz="1300" spc="-5" dirty="0">
                <a:latin typeface="Calibri"/>
                <a:cs typeface="Calibri"/>
              </a:rPr>
              <a:t>за  нарушение </a:t>
            </a:r>
            <a:r>
              <a:rPr sz="1300" spc="-10" dirty="0">
                <a:latin typeface="Calibri"/>
                <a:cs typeface="Calibri"/>
              </a:rPr>
              <a:t>обязательства </a:t>
            </a:r>
            <a:r>
              <a:rPr sz="1300" spc="-5" dirty="0">
                <a:latin typeface="Calibri"/>
                <a:cs typeface="Calibri"/>
              </a:rPr>
              <a:t>по </a:t>
            </a:r>
            <a:r>
              <a:rPr sz="1300" spc="-10" dirty="0">
                <a:latin typeface="Calibri"/>
                <a:cs typeface="Calibri"/>
              </a:rPr>
              <a:t>личному </a:t>
            </a:r>
            <a:r>
              <a:rPr sz="1300" spc="-15" dirty="0">
                <a:latin typeface="Calibri"/>
                <a:cs typeface="Calibri"/>
              </a:rPr>
              <a:t>трудовому</a:t>
            </a:r>
            <a:r>
              <a:rPr sz="1300" spc="114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участию;</a:t>
            </a:r>
            <a:endParaRPr sz="1300">
              <a:latin typeface="Calibri"/>
              <a:cs typeface="Calibri"/>
            </a:endParaRPr>
          </a:p>
          <a:p>
            <a:pPr marL="269875" indent="-257810">
              <a:lnSpc>
                <a:spcPct val="100000"/>
              </a:lnSpc>
              <a:spcBef>
                <a:spcPts val="710"/>
              </a:spcBef>
              <a:buAutoNum type="arabicParenR"/>
              <a:tabLst>
                <a:tab pos="270510" algn="l"/>
              </a:tabLst>
            </a:pPr>
            <a:r>
              <a:rPr sz="1300" spc="-10" dirty="0">
                <a:latin typeface="Calibri"/>
                <a:cs typeface="Calibri"/>
              </a:rPr>
              <a:t>время </a:t>
            </a:r>
            <a:r>
              <a:rPr sz="1300" spc="-5" dirty="0">
                <a:latin typeface="Calibri"/>
                <a:cs typeface="Calibri"/>
              </a:rPr>
              <a:t>начала и </a:t>
            </a:r>
            <a:r>
              <a:rPr sz="1300" spc="-10" dirty="0">
                <a:latin typeface="Calibri"/>
                <a:cs typeface="Calibri"/>
              </a:rPr>
              <a:t>конца </a:t>
            </a:r>
            <a:r>
              <a:rPr sz="1300" spc="-5" dirty="0">
                <a:latin typeface="Calibri"/>
                <a:cs typeface="Calibri"/>
              </a:rPr>
              <a:t>финансового</a:t>
            </a:r>
            <a:r>
              <a:rPr sz="1300" spc="120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года;</a:t>
            </a:r>
            <a:endParaRPr sz="1300">
              <a:latin typeface="Calibri"/>
              <a:cs typeface="Calibri"/>
            </a:endParaRPr>
          </a:p>
          <a:p>
            <a:pPr marL="269875" indent="-257810">
              <a:lnSpc>
                <a:spcPct val="100000"/>
              </a:lnSpc>
              <a:spcBef>
                <a:spcPts val="685"/>
              </a:spcBef>
              <a:buAutoNum type="arabicParenR"/>
              <a:tabLst>
                <a:tab pos="270510" algn="l"/>
              </a:tabLst>
            </a:pPr>
            <a:r>
              <a:rPr sz="1300" spc="-5" dirty="0">
                <a:latin typeface="Calibri"/>
                <a:cs typeface="Calibri"/>
              </a:rPr>
              <a:t>порядок </a:t>
            </a:r>
            <a:r>
              <a:rPr sz="1300" spc="-10" dirty="0">
                <a:latin typeface="Calibri"/>
                <a:cs typeface="Calibri"/>
              </a:rPr>
              <a:t>оценки </a:t>
            </a:r>
            <a:r>
              <a:rPr sz="1300" spc="-5" dirty="0">
                <a:latin typeface="Calibri"/>
                <a:cs typeface="Calibri"/>
              </a:rPr>
              <a:t>имущества, вносимого в счет паевого взноса, за исключением земельных</a:t>
            </a:r>
            <a:r>
              <a:rPr sz="1300" spc="2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участков;</a:t>
            </a:r>
            <a:endParaRPr sz="1300">
              <a:latin typeface="Calibri"/>
              <a:cs typeface="Calibri"/>
            </a:endParaRPr>
          </a:p>
          <a:p>
            <a:pPr marL="269875" indent="-257810">
              <a:lnSpc>
                <a:spcPct val="100000"/>
              </a:lnSpc>
              <a:spcBef>
                <a:spcPts val="680"/>
              </a:spcBef>
              <a:buAutoNum type="arabicParenR"/>
              <a:tabLst>
                <a:tab pos="270510" algn="l"/>
              </a:tabLst>
            </a:pPr>
            <a:r>
              <a:rPr sz="1300" spc="-5" dirty="0">
                <a:latin typeface="Calibri"/>
                <a:cs typeface="Calibri"/>
              </a:rPr>
              <a:t>порядок </a:t>
            </a:r>
            <a:r>
              <a:rPr sz="1300" spc="-10" dirty="0">
                <a:latin typeface="Calibri"/>
                <a:cs typeface="Calibri"/>
              </a:rPr>
              <a:t>публикации </a:t>
            </a:r>
            <a:r>
              <a:rPr sz="1300" spc="-5" dirty="0">
                <a:latin typeface="Calibri"/>
                <a:cs typeface="Calibri"/>
              </a:rPr>
              <a:t>сведений о </a:t>
            </a:r>
            <a:r>
              <a:rPr sz="1300" spc="-10" dirty="0">
                <a:latin typeface="Calibri"/>
                <a:cs typeface="Calibri"/>
              </a:rPr>
              <a:t>государственной </a:t>
            </a:r>
            <a:r>
              <a:rPr sz="1300" spc="-5" dirty="0">
                <a:latin typeface="Calibri"/>
                <a:cs typeface="Calibri"/>
              </a:rPr>
              <a:t>регистрации, ликвидации и реорганизации </a:t>
            </a:r>
            <a:r>
              <a:rPr sz="1300" spc="-10" dirty="0">
                <a:latin typeface="Calibri"/>
                <a:cs typeface="Calibri"/>
              </a:rPr>
              <a:t>кооператива </a:t>
            </a:r>
            <a:r>
              <a:rPr sz="1300" spc="-5" dirty="0">
                <a:latin typeface="Calibri"/>
                <a:cs typeface="Calibri"/>
              </a:rPr>
              <a:t>в официальном</a:t>
            </a:r>
            <a:r>
              <a:rPr sz="1300" spc="8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органе;</a:t>
            </a:r>
            <a:endParaRPr sz="1300">
              <a:latin typeface="Calibri"/>
              <a:cs typeface="Calibri"/>
            </a:endParaRPr>
          </a:p>
          <a:p>
            <a:pPr marL="269875" indent="-257810">
              <a:lnSpc>
                <a:spcPct val="100000"/>
              </a:lnSpc>
              <a:spcBef>
                <a:spcPts val="700"/>
              </a:spcBef>
              <a:buAutoNum type="arabicParenR"/>
              <a:tabLst>
                <a:tab pos="270510" algn="l"/>
              </a:tabLst>
            </a:pPr>
            <a:r>
              <a:rPr sz="1300" spc="-5" dirty="0">
                <a:latin typeface="Calibri"/>
                <a:cs typeface="Calibri"/>
              </a:rPr>
              <a:t>порядок и условия реорганизации и ликвидации</a:t>
            </a:r>
            <a:r>
              <a:rPr sz="1300" spc="1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кооператива.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10565"/>
            <a:ext cx="10280650" cy="575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165"/>
              </a:lnSpc>
              <a:spcBef>
                <a:spcPts val="95"/>
              </a:spcBef>
            </a:pPr>
            <a:r>
              <a:rPr sz="1900" spc="-10" dirty="0"/>
              <a:t>Требования </a:t>
            </a:r>
            <a:r>
              <a:rPr sz="1900" spc="-5" dirty="0"/>
              <a:t>к членам сельскохозяйственного потребительского </a:t>
            </a:r>
            <a:r>
              <a:rPr sz="1900" spc="-10" dirty="0"/>
              <a:t>кооператива </a:t>
            </a:r>
            <a:r>
              <a:rPr sz="1900" spc="-5" dirty="0"/>
              <a:t>(не менее 2 </a:t>
            </a:r>
            <a:r>
              <a:rPr sz="1900" spc="-10" dirty="0"/>
              <a:t>юрлиц</a:t>
            </a:r>
            <a:r>
              <a:rPr sz="1900" spc="305" dirty="0"/>
              <a:t> </a:t>
            </a:r>
            <a:r>
              <a:rPr sz="1900" spc="-10" dirty="0"/>
              <a:t>или</a:t>
            </a:r>
            <a:endParaRPr sz="1900"/>
          </a:p>
          <a:p>
            <a:pPr marL="12700">
              <a:lnSpc>
                <a:spcPts val="2165"/>
              </a:lnSpc>
            </a:pPr>
            <a:r>
              <a:rPr sz="1900" spc="-5" dirty="0"/>
              <a:t>5 граждан; в кредитных – не менее 5 юрлиц или 15</a:t>
            </a:r>
            <a:r>
              <a:rPr sz="1900" spc="30" dirty="0"/>
              <a:t> </a:t>
            </a:r>
            <a:r>
              <a:rPr sz="1900" spc="-10" dirty="0"/>
              <a:t>граждан)</a:t>
            </a:r>
            <a:endParaRPr sz="1900"/>
          </a:p>
        </p:txBody>
      </p:sp>
      <p:sp>
        <p:nvSpPr>
          <p:cNvPr id="3" name="object 3"/>
          <p:cNvSpPr txBox="1"/>
          <p:nvPr/>
        </p:nvSpPr>
        <p:spPr>
          <a:xfrm>
            <a:off x="4257802" y="2810636"/>
            <a:ext cx="92836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Садоводы,  </a:t>
            </a:r>
            <a:r>
              <a:rPr sz="1200" spc="-5" dirty="0">
                <a:latin typeface="Calibri"/>
                <a:cs typeface="Calibri"/>
              </a:rPr>
              <a:t>огородники,  </a:t>
            </a:r>
            <a:r>
              <a:rPr sz="1200" dirty="0">
                <a:latin typeface="Calibri"/>
                <a:cs typeface="Calibri"/>
              </a:rPr>
              <a:t>живо</a:t>
            </a:r>
            <a:r>
              <a:rPr sz="1200" spc="-5" dirty="0">
                <a:latin typeface="Calibri"/>
                <a:cs typeface="Calibri"/>
              </a:rPr>
              <a:t>тнов</a:t>
            </a:r>
            <a:r>
              <a:rPr sz="1200" dirty="0">
                <a:latin typeface="Calibri"/>
                <a:cs typeface="Calibri"/>
              </a:rPr>
              <a:t>о</a:t>
            </a:r>
            <a:r>
              <a:rPr sz="1200" spc="-5" dirty="0">
                <a:latin typeface="Calibri"/>
                <a:cs typeface="Calibri"/>
              </a:rPr>
              <a:t>ды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2146" y="4376166"/>
            <a:ext cx="15233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С</a:t>
            </a:r>
            <a:r>
              <a:rPr sz="1200" dirty="0">
                <a:latin typeface="Calibri"/>
                <a:cs typeface="Calibri"/>
              </a:rPr>
              <a:t>ельс</a:t>
            </a:r>
            <a:r>
              <a:rPr sz="1200" spc="-10" dirty="0">
                <a:latin typeface="Calibri"/>
                <a:cs typeface="Calibri"/>
              </a:rPr>
              <a:t>к</a:t>
            </a:r>
            <a:r>
              <a:rPr sz="1200" spc="-5" dirty="0">
                <a:latin typeface="Calibri"/>
                <a:cs typeface="Calibri"/>
              </a:rPr>
              <a:t>охоз</a:t>
            </a:r>
            <a:r>
              <a:rPr sz="1200" spc="-10" dirty="0">
                <a:latin typeface="Calibri"/>
                <a:cs typeface="Calibri"/>
              </a:rPr>
              <a:t>я</a:t>
            </a:r>
            <a:r>
              <a:rPr sz="1200" dirty="0">
                <a:latin typeface="Calibri"/>
                <a:cs typeface="Calibri"/>
              </a:rPr>
              <a:t>й</a:t>
            </a:r>
            <a:r>
              <a:rPr sz="1200" spc="-5" dirty="0">
                <a:latin typeface="Calibri"/>
                <a:cs typeface="Calibri"/>
              </a:rPr>
              <a:t>ст</a:t>
            </a:r>
            <a:r>
              <a:rPr sz="1200" dirty="0">
                <a:latin typeface="Calibri"/>
                <a:cs typeface="Calibri"/>
              </a:rPr>
              <a:t>ве</a:t>
            </a:r>
            <a:r>
              <a:rPr sz="1200" spc="-5" dirty="0">
                <a:latin typeface="Calibri"/>
                <a:cs typeface="Calibri"/>
              </a:rPr>
              <a:t>н</a:t>
            </a:r>
            <a:r>
              <a:rPr sz="1200" spc="-10" dirty="0">
                <a:latin typeface="Calibri"/>
                <a:cs typeface="Calibri"/>
              </a:rPr>
              <a:t>н</a:t>
            </a:r>
            <a:r>
              <a:rPr sz="1200" dirty="0">
                <a:latin typeface="Calibri"/>
                <a:cs typeface="Calibri"/>
              </a:rPr>
              <a:t>ые  </a:t>
            </a:r>
            <a:r>
              <a:rPr sz="1200" spc="-5" dirty="0">
                <a:latin typeface="Calibri"/>
                <a:cs typeface="Calibri"/>
              </a:rPr>
              <a:t>потребительские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кооперативы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91000" y="1792223"/>
            <a:ext cx="3773678" cy="4191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76313" y="4373117"/>
            <a:ext cx="7156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62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Члены </a:t>
            </a:r>
            <a:r>
              <a:rPr sz="1200" dirty="0">
                <a:latin typeface="Calibri"/>
                <a:cs typeface="Calibri"/>
              </a:rPr>
              <a:t>и  работ</a:t>
            </a:r>
            <a:r>
              <a:rPr sz="1200" spc="-10" dirty="0">
                <a:latin typeface="Calibri"/>
                <a:cs typeface="Calibri"/>
              </a:rPr>
              <a:t>н</a:t>
            </a:r>
            <a:r>
              <a:rPr sz="1200" dirty="0">
                <a:latin typeface="Calibri"/>
                <a:cs typeface="Calibri"/>
              </a:rPr>
              <a:t>и</a:t>
            </a:r>
            <a:r>
              <a:rPr sz="1200" spc="-10" dirty="0">
                <a:latin typeface="Calibri"/>
                <a:cs typeface="Calibri"/>
              </a:rPr>
              <a:t>к</a:t>
            </a:r>
            <a:r>
              <a:rPr sz="1200" dirty="0">
                <a:latin typeface="Calibri"/>
                <a:cs typeface="Calibri"/>
              </a:rPr>
              <a:t>и  КФХ и</a:t>
            </a:r>
            <a:r>
              <a:rPr sz="1200" spc="-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СХО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54977" y="2899994"/>
            <a:ext cx="7537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В</a:t>
            </a:r>
            <a:r>
              <a:rPr sz="1200" spc="-5" dirty="0">
                <a:latin typeface="Calibri"/>
                <a:cs typeface="Calibri"/>
              </a:rPr>
              <a:t>ладель</a:t>
            </a:r>
            <a:r>
              <a:rPr sz="1200" spc="-10" dirty="0">
                <a:latin typeface="Calibri"/>
                <a:cs typeface="Calibri"/>
              </a:rPr>
              <a:t>ц</a:t>
            </a:r>
            <a:r>
              <a:rPr sz="1200" dirty="0">
                <a:latin typeface="Calibri"/>
                <a:cs typeface="Calibri"/>
              </a:rPr>
              <a:t>ы</a:t>
            </a:r>
            <a:endParaRPr sz="12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ЛПХ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16473" y="2027682"/>
            <a:ext cx="15233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С</a:t>
            </a:r>
            <a:r>
              <a:rPr sz="1200" dirty="0">
                <a:latin typeface="Calibri"/>
                <a:cs typeface="Calibri"/>
              </a:rPr>
              <a:t>ельс</a:t>
            </a:r>
            <a:r>
              <a:rPr sz="1200" spc="-10" dirty="0">
                <a:latin typeface="Calibri"/>
                <a:cs typeface="Calibri"/>
              </a:rPr>
              <a:t>к</a:t>
            </a:r>
            <a:r>
              <a:rPr sz="1200" spc="-5" dirty="0">
                <a:latin typeface="Calibri"/>
                <a:cs typeface="Calibri"/>
              </a:rPr>
              <a:t>охоз</a:t>
            </a:r>
            <a:r>
              <a:rPr sz="1200" spc="-10" dirty="0">
                <a:latin typeface="Calibri"/>
                <a:cs typeface="Calibri"/>
              </a:rPr>
              <a:t>я</a:t>
            </a:r>
            <a:r>
              <a:rPr sz="1200" dirty="0">
                <a:latin typeface="Calibri"/>
                <a:cs typeface="Calibri"/>
              </a:rPr>
              <a:t>й</a:t>
            </a:r>
            <a:r>
              <a:rPr sz="1200" spc="-5" dirty="0">
                <a:latin typeface="Calibri"/>
                <a:cs typeface="Calibri"/>
              </a:rPr>
              <a:t>ст</a:t>
            </a:r>
            <a:r>
              <a:rPr sz="1200" dirty="0">
                <a:latin typeface="Calibri"/>
                <a:cs typeface="Calibri"/>
              </a:rPr>
              <a:t>ве</a:t>
            </a:r>
            <a:r>
              <a:rPr sz="1200" spc="-5" dirty="0">
                <a:latin typeface="Calibri"/>
                <a:cs typeface="Calibri"/>
              </a:rPr>
              <a:t>н</a:t>
            </a:r>
            <a:r>
              <a:rPr sz="1200" spc="-10" dirty="0">
                <a:latin typeface="Calibri"/>
                <a:cs typeface="Calibri"/>
              </a:rPr>
              <a:t>н</a:t>
            </a:r>
            <a:r>
              <a:rPr sz="1200" dirty="0">
                <a:latin typeface="Calibri"/>
                <a:cs typeface="Calibri"/>
              </a:rPr>
              <a:t>ые  </a:t>
            </a:r>
            <a:r>
              <a:rPr sz="1200" spc="-5" dirty="0">
                <a:latin typeface="Calibri"/>
                <a:cs typeface="Calibri"/>
              </a:rPr>
              <a:t>товаропроизводители:  </a:t>
            </a:r>
            <a:r>
              <a:rPr sz="1200" dirty="0">
                <a:latin typeface="Calibri"/>
                <a:cs typeface="Calibri"/>
              </a:rPr>
              <a:t>граждане и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юрлица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97092" y="3684778"/>
            <a:ext cx="18846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 indent="-76835">
              <a:lnSpc>
                <a:spcPct val="100000"/>
              </a:lnSpc>
              <a:spcBef>
                <a:spcPts val="100"/>
              </a:spcBef>
              <a:buSzPct val="91666"/>
              <a:buFont typeface="Calibri"/>
              <a:buChar char="•"/>
              <a:tabLst>
                <a:tab pos="89535" algn="l"/>
              </a:tabLst>
            </a:pPr>
            <a:r>
              <a:rPr sz="1200" b="1" spc="-5" dirty="0">
                <a:latin typeface="Calibri"/>
                <a:cs typeface="Calibri"/>
              </a:rPr>
              <a:t>Признание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Устава,</a:t>
            </a:r>
            <a:endParaRPr sz="1200">
              <a:latin typeface="Calibri"/>
              <a:cs typeface="Calibri"/>
            </a:endParaRPr>
          </a:p>
          <a:p>
            <a:pPr marL="88900" indent="-76835">
              <a:lnSpc>
                <a:spcPct val="100000"/>
              </a:lnSpc>
              <a:buSzPct val="91666"/>
              <a:buFont typeface="Calibri"/>
              <a:buChar char="•"/>
              <a:tabLst>
                <a:tab pos="89535" algn="l"/>
              </a:tabLst>
            </a:pPr>
            <a:r>
              <a:rPr sz="1200" b="1" spc="-5" dirty="0">
                <a:latin typeface="Calibri"/>
                <a:cs typeface="Calibri"/>
              </a:rPr>
              <a:t>Участие </a:t>
            </a:r>
            <a:r>
              <a:rPr sz="1200" b="1" dirty="0">
                <a:latin typeface="Calibri"/>
                <a:cs typeface="Calibri"/>
              </a:rPr>
              <a:t>в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хоздеятельности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R="5080">
              <a:lnSpc>
                <a:spcPts val="4750"/>
              </a:lnSpc>
              <a:spcBef>
                <a:spcPts val="705"/>
              </a:spcBef>
            </a:pPr>
            <a:r>
              <a:rPr dirty="0"/>
              <a:t>Дополнительные требования </a:t>
            </a:r>
            <a:r>
              <a:rPr spc="-5" dirty="0"/>
              <a:t>Устава  Кооператива </a:t>
            </a:r>
            <a:r>
              <a:rPr dirty="0"/>
              <a:t>к</a:t>
            </a:r>
            <a:r>
              <a:rPr spc="15" dirty="0"/>
              <a:t> </a:t>
            </a:r>
            <a:r>
              <a:rPr dirty="0"/>
              <a:t>членам</a:t>
            </a:r>
          </a:p>
        </p:txBody>
      </p:sp>
      <p:sp>
        <p:nvSpPr>
          <p:cNvPr id="3" name="object 3"/>
          <p:cNvSpPr/>
          <p:nvPr/>
        </p:nvSpPr>
        <p:spPr>
          <a:xfrm>
            <a:off x="6046470" y="3441191"/>
            <a:ext cx="3409315" cy="878205"/>
          </a:xfrm>
          <a:custGeom>
            <a:avLst/>
            <a:gdLst/>
            <a:ahLst/>
            <a:cxnLst/>
            <a:rect l="l" t="t" r="r" b="b"/>
            <a:pathLst>
              <a:path w="3409315" h="878204">
                <a:moveTo>
                  <a:pt x="3409188" y="877823"/>
                </a:moveTo>
                <a:lnTo>
                  <a:pt x="3409188" y="749045"/>
                </a:lnTo>
                <a:lnTo>
                  <a:pt x="28955" y="749045"/>
                </a:lnTo>
                <a:lnTo>
                  <a:pt x="28955" y="0"/>
                </a:lnTo>
                <a:lnTo>
                  <a:pt x="0" y="0"/>
                </a:lnTo>
                <a:lnTo>
                  <a:pt x="0" y="778001"/>
                </a:lnTo>
                <a:lnTo>
                  <a:pt x="3380232" y="778001"/>
                </a:lnTo>
                <a:lnTo>
                  <a:pt x="3380232" y="877823"/>
                </a:lnTo>
                <a:lnTo>
                  <a:pt x="3409188" y="877823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46470" y="3441191"/>
            <a:ext cx="1717675" cy="878205"/>
          </a:xfrm>
          <a:custGeom>
            <a:avLst/>
            <a:gdLst/>
            <a:ahLst/>
            <a:cxnLst/>
            <a:rect l="l" t="t" r="r" b="b"/>
            <a:pathLst>
              <a:path w="1717675" h="878204">
                <a:moveTo>
                  <a:pt x="1717548" y="877823"/>
                </a:moveTo>
                <a:lnTo>
                  <a:pt x="1717548" y="749045"/>
                </a:lnTo>
                <a:lnTo>
                  <a:pt x="28956" y="749045"/>
                </a:lnTo>
                <a:lnTo>
                  <a:pt x="28956" y="0"/>
                </a:lnTo>
                <a:lnTo>
                  <a:pt x="0" y="0"/>
                </a:lnTo>
                <a:lnTo>
                  <a:pt x="0" y="778001"/>
                </a:lnTo>
                <a:lnTo>
                  <a:pt x="1688592" y="778001"/>
                </a:lnTo>
                <a:lnTo>
                  <a:pt x="1688592" y="877823"/>
                </a:lnTo>
                <a:lnTo>
                  <a:pt x="1717548" y="877823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46470" y="3441191"/>
            <a:ext cx="30480" cy="878205"/>
          </a:xfrm>
          <a:custGeom>
            <a:avLst/>
            <a:gdLst/>
            <a:ahLst/>
            <a:cxnLst/>
            <a:rect l="l" t="t" r="r" b="b"/>
            <a:pathLst>
              <a:path w="30479" h="878204">
                <a:moveTo>
                  <a:pt x="0" y="877823"/>
                </a:moveTo>
                <a:lnTo>
                  <a:pt x="1524" y="0"/>
                </a:lnTo>
                <a:lnTo>
                  <a:pt x="30480" y="0"/>
                </a:lnTo>
                <a:lnTo>
                  <a:pt x="28956" y="877823"/>
                </a:lnTo>
                <a:lnTo>
                  <a:pt x="0" y="877823"/>
                </a:lnTo>
                <a:close/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56353" y="3441191"/>
            <a:ext cx="1719580" cy="878205"/>
          </a:xfrm>
          <a:custGeom>
            <a:avLst/>
            <a:gdLst/>
            <a:ahLst/>
            <a:cxnLst/>
            <a:rect l="l" t="t" r="r" b="b"/>
            <a:pathLst>
              <a:path w="1719579" h="878204">
                <a:moveTo>
                  <a:pt x="0" y="877823"/>
                </a:moveTo>
                <a:lnTo>
                  <a:pt x="0" y="749045"/>
                </a:lnTo>
                <a:lnTo>
                  <a:pt x="1690116" y="749045"/>
                </a:lnTo>
                <a:lnTo>
                  <a:pt x="1690116" y="0"/>
                </a:lnTo>
                <a:lnTo>
                  <a:pt x="1719072" y="0"/>
                </a:lnTo>
                <a:lnTo>
                  <a:pt x="1719072" y="778001"/>
                </a:lnTo>
                <a:lnTo>
                  <a:pt x="28956" y="778001"/>
                </a:lnTo>
                <a:lnTo>
                  <a:pt x="28956" y="877823"/>
                </a:lnTo>
                <a:lnTo>
                  <a:pt x="0" y="877823"/>
                </a:lnTo>
                <a:close/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66238" y="3441191"/>
            <a:ext cx="3409315" cy="878205"/>
          </a:xfrm>
          <a:custGeom>
            <a:avLst/>
            <a:gdLst/>
            <a:ahLst/>
            <a:cxnLst/>
            <a:rect l="l" t="t" r="r" b="b"/>
            <a:pathLst>
              <a:path w="3409315" h="878204">
                <a:moveTo>
                  <a:pt x="0" y="877823"/>
                </a:moveTo>
                <a:lnTo>
                  <a:pt x="0" y="749045"/>
                </a:lnTo>
                <a:lnTo>
                  <a:pt x="3380232" y="749045"/>
                </a:lnTo>
                <a:lnTo>
                  <a:pt x="3380232" y="0"/>
                </a:lnTo>
                <a:lnTo>
                  <a:pt x="3409188" y="0"/>
                </a:lnTo>
                <a:lnTo>
                  <a:pt x="3409188" y="778001"/>
                </a:lnTo>
                <a:lnTo>
                  <a:pt x="28956" y="778001"/>
                </a:lnTo>
                <a:lnTo>
                  <a:pt x="28956" y="877823"/>
                </a:lnTo>
                <a:lnTo>
                  <a:pt x="0" y="877823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35523" y="1684020"/>
            <a:ext cx="1449705" cy="1757680"/>
          </a:xfrm>
          <a:custGeom>
            <a:avLst/>
            <a:gdLst/>
            <a:ahLst/>
            <a:cxnLst/>
            <a:rect l="l" t="t" r="r" b="b"/>
            <a:pathLst>
              <a:path w="1449704" h="1757679">
                <a:moveTo>
                  <a:pt x="1207770" y="0"/>
                </a:moveTo>
                <a:lnTo>
                  <a:pt x="241554" y="0"/>
                </a:lnTo>
                <a:lnTo>
                  <a:pt x="192888" y="4909"/>
                </a:lnTo>
                <a:lnTo>
                  <a:pt x="147554" y="18990"/>
                </a:lnTo>
                <a:lnTo>
                  <a:pt x="106523" y="41268"/>
                </a:lnTo>
                <a:lnTo>
                  <a:pt x="70770" y="70770"/>
                </a:lnTo>
                <a:lnTo>
                  <a:pt x="41268" y="106523"/>
                </a:lnTo>
                <a:lnTo>
                  <a:pt x="18990" y="147554"/>
                </a:lnTo>
                <a:lnTo>
                  <a:pt x="4909" y="192888"/>
                </a:lnTo>
                <a:lnTo>
                  <a:pt x="0" y="241553"/>
                </a:lnTo>
                <a:lnTo>
                  <a:pt x="0" y="1515617"/>
                </a:lnTo>
                <a:lnTo>
                  <a:pt x="4909" y="1564283"/>
                </a:lnTo>
                <a:lnTo>
                  <a:pt x="18990" y="1609617"/>
                </a:lnTo>
                <a:lnTo>
                  <a:pt x="41268" y="1650648"/>
                </a:lnTo>
                <a:lnTo>
                  <a:pt x="70770" y="1686401"/>
                </a:lnTo>
                <a:lnTo>
                  <a:pt x="106523" y="1715903"/>
                </a:lnTo>
                <a:lnTo>
                  <a:pt x="147554" y="1738181"/>
                </a:lnTo>
                <a:lnTo>
                  <a:pt x="192888" y="1752262"/>
                </a:lnTo>
                <a:lnTo>
                  <a:pt x="241554" y="1757171"/>
                </a:lnTo>
                <a:lnTo>
                  <a:pt x="1207770" y="1757171"/>
                </a:lnTo>
                <a:lnTo>
                  <a:pt x="1256435" y="1752262"/>
                </a:lnTo>
                <a:lnTo>
                  <a:pt x="1301769" y="1738181"/>
                </a:lnTo>
                <a:lnTo>
                  <a:pt x="1342800" y="1715903"/>
                </a:lnTo>
                <a:lnTo>
                  <a:pt x="1378553" y="1686401"/>
                </a:lnTo>
                <a:lnTo>
                  <a:pt x="1408055" y="1650648"/>
                </a:lnTo>
                <a:lnTo>
                  <a:pt x="1430333" y="1609617"/>
                </a:lnTo>
                <a:lnTo>
                  <a:pt x="1444414" y="1564283"/>
                </a:lnTo>
                <a:lnTo>
                  <a:pt x="1449324" y="1515617"/>
                </a:lnTo>
                <a:lnTo>
                  <a:pt x="1449324" y="241553"/>
                </a:lnTo>
                <a:lnTo>
                  <a:pt x="1444414" y="192888"/>
                </a:lnTo>
                <a:lnTo>
                  <a:pt x="1430333" y="147554"/>
                </a:lnTo>
                <a:lnTo>
                  <a:pt x="1408055" y="106523"/>
                </a:lnTo>
                <a:lnTo>
                  <a:pt x="1378553" y="70770"/>
                </a:lnTo>
                <a:lnTo>
                  <a:pt x="1342800" y="41268"/>
                </a:lnTo>
                <a:lnTo>
                  <a:pt x="1301769" y="18990"/>
                </a:lnTo>
                <a:lnTo>
                  <a:pt x="1256435" y="4909"/>
                </a:lnTo>
                <a:lnTo>
                  <a:pt x="120777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30952" y="1679448"/>
            <a:ext cx="1458595" cy="1766570"/>
          </a:xfrm>
          <a:custGeom>
            <a:avLst/>
            <a:gdLst/>
            <a:ahLst/>
            <a:cxnLst/>
            <a:rect l="l" t="t" r="r" b="b"/>
            <a:pathLst>
              <a:path w="1458595" h="1766570">
                <a:moveTo>
                  <a:pt x="246125" y="0"/>
                </a:moveTo>
                <a:lnTo>
                  <a:pt x="1212723" y="0"/>
                </a:lnTo>
                <a:lnTo>
                  <a:pt x="1237742" y="1270"/>
                </a:lnTo>
                <a:lnTo>
                  <a:pt x="1308481" y="19431"/>
                </a:lnTo>
                <a:lnTo>
                  <a:pt x="1350137" y="42037"/>
                </a:lnTo>
                <a:lnTo>
                  <a:pt x="1386586" y="72009"/>
                </a:lnTo>
                <a:lnTo>
                  <a:pt x="1416558" y="108712"/>
                </a:lnTo>
                <a:lnTo>
                  <a:pt x="1439164" y="150368"/>
                </a:lnTo>
                <a:lnTo>
                  <a:pt x="1453642" y="196469"/>
                </a:lnTo>
                <a:lnTo>
                  <a:pt x="1458467" y="246126"/>
                </a:lnTo>
                <a:lnTo>
                  <a:pt x="1458467" y="1520317"/>
                </a:lnTo>
                <a:lnTo>
                  <a:pt x="1453642" y="1570101"/>
                </a:lnTo>
                <a:lnTo>
                  <a:pt x="1439164" y="1616075"/>
                </a:lnTo>
                <a:lnTo>
                  <a:pt x="1416431" y="1657731"/>
                </a:lnTo>
                <a:lnTo>
                  <a:pt x="1386586" y="1694180"/>
                </a:lnTo>
                <a:lnTo>
                  <a:pt x="1350137" y="1724406"/>
                </a:lnTo>
                <a:lnTo>
                  <a:pt x="1308481" y="1747139"/>
                </a:lnTo>
                <a:lnTo>
                  <a:pt x="1262507" y="1761617"/>
                </a:lnTo>
                <a:lnTo>
                  <a:pt x="1212723" y="1766443"/>
                </a:lnTo>
                <a:lnTo>
                  <a:pt x="246125" y="1766443"/>
                </a:lnTo>
                <a:lnTo>
                  <a:pt x="196468" y="1761617"/>
                </a:lnTo>
                <a:lnTo>
                  <a:pt x="150367" y="1747139"/>
                </a:lnTo>
                <a:lnTo>
                  <a:pt x="108711" y="1724406"/>
                </a:lnTo>
                <a:lnTo>
                  <a:pt x="72008" y="1694180"/>
                </a:lnTo>
                <a:lnTo>
                  <a:pt x="42036" y="1657731"/>
                </a:lnTo>
                <a:lnTo>
                  <a:pt x="19430" y="1616075"/>
                </a:lnTo>
                <a:lnTo>
                  <a:pt x="4825" y="1570101"/>
                </a:lnTo>
                <a:lnTo>
                  <a:pt x="0" y="1520317"/>
                </a:lnTo>
                <a:lnTo>
                  <a:pt x="0" y="246126"/>
                </a:lnTo>
                <a:lnTo>
                  <a:pt x="4825" y="196469"/>
                </a:lnTo>
                <a:lnTo>
                  <a:pt x="19430" y="150368"/>
                </a:lnTo>
                <a:lnTo>
                  <a:pt x="42036" y="108712"/>
                </a:lnTo>
                <a:lnTo>
                  <a:pt x="72008" y="72009"/>
                </a:lnTo>
                <a:lnTo>
                  <a:pt x="108711" y="42037"/>
                </a:lnTo>
                <a:lnTo>
                  <a:pt x="150367" y="19431"/>
                </a:lnTo>
                <a:lnTo>
                  <a:pt x="196468" y="4826"/>
                </a:lnTo>
                <a:lnTo>
                  <a:pt x="246125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375275" y="2176017"/>
            <a:ext cx="13722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9539" marR="123825" indent="16764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Возможные  д</a:t>
            </a:r>
            <a:r>
              <a:rPr sz="1200" dirty="0">
                <a:latin typeface="Calibri"/>
                <a:cs typeface="Calibri"/>
              </a:rPr>
              <a:t>опол</a:t>
            </a:r>
            <a:r>
              <a:rPr sz="1200" spc="-5" dirty="0">
                <a:latin typeface="Calibri"/>
                <a:cs typeface="Calibri"/>
              </a:rPr>
              <a:t>н</a:t>
            </a:r>
            <a:r>
              <a:rPr sz="1200" dirty="0">
                <a:latin typeface="Calibri"/>
                <a:cs typeface="Calibri"/>
              </a:rPr>
              <a:t>ите</a:t>
            </a:r>
            <a:r>
              <a:rPr sz="1200" spc="-5" dirty="0">
                <a:latin typeface="Calibri"/>
                <a:cs typeface="Calibri"/>
              </a:rPr>
              <a:t>ль</a:t>
            </a:r>
            <a:r>
              <a:rPr sz="1200" spc="-10" dirty="0">
                <a:latin typeface="Calibri"/>
                <a:cs typeface="Calibri"/>
              </a:rPr>
              <a:t>н</a:t>
            </a:r>
            <a:r>
              <a:rPr sz="1200" dirty="0">
                <a:latin typeface="Calibri"/>
                <a:cs typeface="Calibri"/>
              </a:rPr>
              <a:t>ые</a:t>
            </a:r>
            <a:endParaRPr sz="1200">
              <a:latin typeface="Calibri"/>
              <a:cs typeface="Calibri"/>
            </a:endParaRPr>
          </a:p>
          <a:p>
            <a:pPr marL="25336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требования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к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членам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кооператива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55292" y="4319015"/>
            <a:ext cx="1449705" cy="1758950"/>
          </a:xfrm>
          <a:custGeom>
            <a:avLst/>
            <a:gdLst/>
            <a:ahLst/>
            <a:cxnLst/>
            <a:rect l="l" t="t" r="r" b="b"/>
            <a:pathLst>
              <a:path w="1449704" h="1758950">
                <a:moveTo>
                  <a:pt x="1207770" y="0"/>
                </a:moveTo>
                <a:lnTo>
                  <a:pt x="241554" y="0"/>
                </a:lnTo>
                <a:lnTo>
                  <a:pt x="192888" y="4909"/>
                </a:lnTo>
                <a:lnTo>
                  <a:pt x="147554" y="18990"/>
                </a:lnTo>
                <a:lnTo>
                  <a:pt x="106523" y="41268"/>
                </a:lnTo>
                <a:lnTo>
                  <a:pt x="70770" y="70770"/>
                </a:lnTo>
                <a:lnTo>
                  <a:pt x="41268" y="106523"/>
                </a:lnTo>
                <a:lnTo>
                  <a:pt x="18990" y="147554"/>
                </a:lnTo>
                <a:lnTo>
                  <a:pt x="4909" y="192888"/>
                </a:lnTo>
                <a:lnTo>
                  <a:pt x="0" y="241554"/>
                </a:lnTo>
                <a:lnTo>
                  <a:pt x="0" y="1517142"/>
                </a:lnTo>
                <a:lnTo>
                  <a:pt x="4909" y="1565821"/>
                </a:lnTo>
                <a:lnTo>
                  <a:pt x="18990" y="1611163"/>
                </a:lnTo>
                <a:lnTo>
                  <a:pt x="41268" y="1652194"/>
                </a:lnTo>
                <a:lnTo>
                  <a:pt x="70770" y="1687944"/>
                </a:lnTo>
                <a:lnTo>
                  <a:pt x="106523" y="1717440"/>
                </a:lnTo>
                <a:lnTo>
                  <a:pt x="147554" y="1739712"/>
                </a:lnTo>
                <a:lnTo>
                  <a:pt x="192888" y="1753788"/>
                </a:lnTo>
                <a:lnTo>
                  <a:pt x="241554" y="1758696"/>
                </a:lnTo>
                <a:lnTo>
                  <a:pt x="1207770" y="1758696"/>
                </a:lnTo>
                <a:lnTo>
                  <a:pt x="1256435" y="1753788"/>
                </a:lnTo>
                <a:lnTo>
                  <a:pt x="1301769" y="1739712"/>
                </a:lnTo>
                <a:lnTo>
                  <a:pt x="1342800" y="1717440"/>
                </a:lnTo>
                <a:lnTo>
                  <a:pt x="1378553" y="1687944"/>
                </a:lnTo>
                <a:lnTo>
                  <a:pt x="1408055" y="1652194"/>
                </a:lnTo>
                <a:lnTo>
                  <a:pt x="1430333" y="1611163"/>
                </a:lnTo>
                <a:lnTo>
                  <a:pt x="1444414" y="1565821"/>
                </a:lnTo>
                <a:lnTo>
                  <a:pt x="1449324" y="1517142"/>
                </a:lnTo>
                <a:lnTo>
                  <a:pt x="1449324" y="241554"/>
                </a:lnTo>
                <a:lnTo>
                  <a:pt x="1444414" y="192888"/>
                </a:lnTo>
                <a:lnTo>
                  <a:pt x="1430333" y="147554"/>
                </a:lnTo>
                <a:lnTo>
                  <a:pt x="1408055" y="106523"/>
                </a:lnTo>
                <a:lnTo>
                  <a:pt x="1378553" y="70770"/>
                </a:lnTo>
                <a:lnTo>
                  <a:pt x="1342800" y="41268"/>
                </a:lnTo>
                <a:lnTo>
                  <a:pt x="1301769" y="18990"/>
                </a:lnTo>
                <a:lnTo>
                  <a:pt x="1256435" y="4909"/>
                </a:lnTo>
                <a:lnTo>
                  <a:pt x="120777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50720" y="4314444"/>
            <a:ext cx="1458595" cy="1768475"/>
          </a:xfrm>
          <a:custGeom>
            <a:avLst/>
            <a:gdLst/>
            <a:ahLst/>
            <a:cxnLst/>
            <a:rect l="l" t="t" r="r" b="b"/>
            <a:pathLst>
              <a:path w="1458595" h="1768475">
                <a:moveTo>
                  <a:pt x="246125" y="0"/>
                </a:moveTo>
                <a:lnTo>
                  <a:pt x="1212723" y="0"/>
                </a:lnTo>
                <a:lnTo>
                  <a:pt x="1237742" y="1142"/>
                </a:lnTo>
                <a:lnTo>
                  <a:pt x="1308481" y="19430"/>
                </a:lnTo>
                <a:lnTo>
                  <a:pt x="1350137" y="42036"/>
                </a:lnTo>
                <a:lnTo>
                  <a:pt x="1386586" y="72008"/>
                </a:lnTo>
                <a:lnTo>
                  <a:pt x="1416558" y="108711"/>
                </a:lnTo>
                <a:lnTo>
                  <a:pt x="1439164" y="150367"/>
                </a:lnTo>
                <a:lnTo>
                  <a:pt x="1453642" y="196468"/>
                </a:lnTo>
                <a:lnTo>
                  <a:pt x="1458467" y="246125"/>
                </a:lnTo>
                <a:lnTo>
                  <a:pt x="1458467" y="1521929"/>
                </a:lnTo>
                <a:lnTo>
                  <a:pt x="1453642" y="1571663"/>
                </a:lnTo>
                <a:lnTo>
                  <a:pt x="1439164" y="1617675"/>
                </a:lnTo>
                <a:lnTo>
                  <a:pt x="1416431" y="1659331"/>
                </a:lnTo>
                <a:lnTo>
                  <a:pt x="1386586" y="1695716"/>
                </a:lnTo>
                <a:lnTo>
                  <a:pt x="1350137" y="1726044"/>
                </a:lnTo>
                <a:lnTo>
                  <a:pt x="1308481" y="1748701"/>
                </a:lnTo>
                <a:lnTo>
                  <a:pt x="1262507" y="1763229"/>
                </a:lnTo>
                <a:lnTo>
                  <a:pt x="1212723" y="1768093"/>
                </a:lnTo>
                <a:lnTo>
                  <a:pt x="246125" y="1768093"/>
                </a:lnTo>
                <a:lnTo>
                  <a:pt x="196468" y="1763229"/>
                </a:lnTo>
                <a:lnTo>
                  <a:pt x="150367" y="1748701"/>
                </a:lnTo>
                <a:lnTo>
                  <a:pt x="108711" y="1726056"/>
                </a:lnTo>
                <a:lnTo>
                  <a:pt x="72008" y="1695729"/>
                </a:lnTo>
                <a:lnTo>
                  <a:pt x="42036" y="1659331"/>
                </a:lnTo>
                <a:lnTo>
                  <a:pt x="19430" y="1617675"/>
                </a:lnTo>
                <a:lnTo>
                  <a:pt x="4825" y="1571663"/>
                </a:lnTo>
                <a:lnTo>
                  <a:pt x="0" y="1521929"/>
                </a:lnTo>
                <a:lnTo>
                  <a:pt x="0" y="246125"/>
                </a:lnTo>
                <a:lnTo>
                  <a:pt x="4825" y="196468"/>
                </a:lnTo>
                <a:lnTo>
                  <a:pt x="19430" y="150367"/>
                </a:lnTo>
                <a:lnTo>
                  <a:pt x="42036" y="108711"/>
                </a:lnTo>
                <a:lnTo>
                  <a:pt x="72008" y="72008"/>
                </a:lnTo>
                <a:lnTo>
                  <a:pt x="108711" y="42036"/>
                </a:lnTo>
                <a:lnTo>
                  <a:pt x="150367" y="19430"/>
                </a:lnTo>
                <a:lnTo>
                  <a:pt x="196468" y="4825"/>
                </a:lnTo>
                <a:lnTo>
                  <a:pt x="246125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092579" y="4812029"/>
            <a:ext cx="11741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205" marR="106045" indent="-635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Уровень  к</a:t>
            </a:r>
            <a:r>
              <a:rPr sz="1200" dirty="0">
                <a:latin typeface="Calibri"/>
                <a:cs typeface="Calibri"/>
              </a:rPr>
              <a:t>валиф</a:t>
            </a:r>
            <a:r>
              <a:rPr sz="1200" spc="-5" dirty="0">
                <a:latin typeface="Calibri"/>
                <a:cs typeface="Calibri"/>
              </a:rPr>
              <a:t>ик</a:t>
            </a:r>
            <a:r>
              <a:rPr sz="1200" dirty="0">
                <a:latin typeface="Calibri"/>
                <a:cs typeface="Calibri"/>
              </a:rPr>
              <a:t>ации  и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личные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качества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граждан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46932" y="4319015"/>
            <a:ext cx="1447800" cy="1758950"/>
          </a:xfrm>
          <a:custGeom>
            <a:avLst/>
            <a:gdLst/>
            <a:ahLst/>
            <a:cxnLst/>
            <a:rect l="l" t="t" r="r" b="b"/>
            <a:pathLst>
              <a:path w="1447800" h="1758950">
                <a:moveTo>
                  <a:pt x="1206500" y="0"/>
                </a:moveTo>
                <a:lnTo>
                  <a:pt x="241300" y="0"/>
                </a:lnTo>
                <a:lnTo>
                  <a:pt x="192682" y="4904"/>
                </a:lnTo>
                <a:lnTo>
                  <a:pt x="147393" y="18968"/>
                </a:lnTo>
                <a:lnTo>
                  <a:pt x="106405" y="41221"/>
                </a:lnTo>
                <a:lnTo>
                  <a:pt x="70691" y="70691"/>
                </a:lnTo>
                <a:lnTo>
                  <a:pt x="41221" y="106405"/>
                </a:lnTo>
                <a:lnTo>
                  <a:pt x="18968" y="147393"/>
                </a:lnTo>
                <a:lnTo>
                  <a:pt x="4904" y="192682"/>
                </a:lnTo>
                <a:lnTo>
                  <a:pt x="0" y="241299"/>
                </a:lnTo>
                <a:lnTo>
                  <a:pt x="0" y="1517395"/>
                </a:lnTo>
                <a:lnTo>
                  <a:pt x="4904" y="1566024"/>
                </a:lnTo>
                <a:lnTo>
                  <a:pt x="18968" y="1611318"/>
                </a:lnTo>
                <a:lnTo>
                  <a:pt x="41221" y="1652306"/>
                </a:lnTo>
                <a:lnTo>
                  <a:pt x="70691" y="1688018"/>
                </a:lnTo>
                <a:lnTo>
                  <a:pt x="106405" y="1717484"/>
                </a:lnTo>
                <a:lnTo>
                  <a:pt x="147393" y="1739732"/>
                </a:lnTo>
                <a:lnTo>
                  <a:pt x="192682" y="1753793"/>
                </a:lnTo>
                <a:lnTo>
                  <a:pt x="241300" y="1758695"/>
                </a:lnTo>
                <a:lnTo>
                  <a:pt x="1206500" y="1758695"/>
                </a:lnTo>
                <a:lnTo>
                  <a:pt x="1255117" y="1753793"/>
                </a:lnTo>
                <a:lnTo>
                  <a:pt x="1300406" y="1739732"/>
                </a:lnTo>
                <a:lnTo>
                  <a:pt x="1341394" y="1717484"/>
                </a:lnTo>
                <a:lnTo>
                  <a:pt x="1377108" y="1688018"/>
                </a:lnTo>
                <a:lnTo>
                  <a:pt x="1406578" y="1652306"/>
                </a:lnTo>
                <a:lnTo>
                  <a:pt x="1428831" y="1611318"/>
                </a:lnTo>
                <a:lnTo>
                  <a:pt x="1442895" y="1566024"/>
                </a:lnTo>
                <a:lnTo>
                  <a:pt x="1447800" y="1517395"/>
                </a:lnTo>
                <a:lnTo>
                  <a:pt x="1447800" y="241299"/>
                </a:lnTo>
                <a:lnTo>
                  <a:pt x="1442895" y="192682"/>
                </a:lnTo>
                <a:lnTo>
                  <a:pt x="1428831" y="147393"/>
                </a:lnTo>
                <a:lnTo>
                  <a:pt x="1406578" y="106405"/>
                </a:lnTo>
                <a:lnTo>
                  <a:pt x="1377108" y="70691"/>
                </a:lnTo>
                <a:lnTo>
                  <a:pt x="1341394" y="41221"/>
                </a:lnTo>
                <a:lnTo>
                  <a:pt x="1300406" y="18968"/>
                </a:lnTo>
                <a:lnTo>
                  <a:pt x="1255117" y="4904"/>
                </a:lnTo>
                <a:lnTo>
                  <a:pt x="120650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42359" y="4314444"/>
            <a:ext cx="1457325" cy="1768475"/>
          </a:xfrm>
          <a:custGeom>
            <a:avLst/>
            <a:gdLst/>
            <a:ahLst/>
            <a:cxnLst/>
            <a:rect l="l" t="t" r="r" b="b"/>
            <a:pathLst>
              <a:path w="1457325" h="1768475">
                <a:moveTo>
                  <a:pt x="245745" y="0"/>
                </a:moveTo>
                <a:lnTo>
                  <a:pt x="1211199" y="0"/>
                </a:lnTo>
                <a:lnTo>
                  <a:pt x="1236091" y="1142"/>
                </a:lnTo>
                <a:lnTo>
                  <a:pt x="1306957" y="19430"/>
                </a:lnTo>
                <a:lnTo>
                  <a:pt x="1348613" y="42036"/>
                </a:lnTo>
                <a:lnTo>
                  <a:pt x="1384935" y="72008"/>
                </a:lnTo>
                <a:lnTo>
                  <a:pt x="1414907" y="108330"/>
                </a:lnTo>
                <a:lnTo>
                  <a:pt x="1437513" y="150367"/>
                </a:lnTo>
                <a:lnTo>
                  <a:pt x="1452118" y="196468"/>
                </a:lnTo>
                <a:lnTo>
                  <a:pt x="1456944" y="245744"/>
                </a:lnTo>
                <a:lnTo>
                  <a:pt x="1456944" y="1522336"/>
                </a:lnTo>
                <a:lnTo>
                  <a:pt x="1452118" y="1572069"/>
                </a:lnTo>
                <a:lnTo>
                  <a:pt x="1437513" y="1618081"/>
                </a:lnTo>
                <a:lnTo>
                  <a:pt x="1414907" y="1659724"/>
                </a:lnTo>
                <a:lnTo>
                  <a:pt x="1384935" y="1696123"/>
                </a:lnTo>
                <a:lnTo>
                  <a:pt x="1348613" y="1726056"/>
                </a:lnTo>
                <a:lnTo>
                  <a:pt x="1306957" y="1748701"/>
                </a:lnTo>
                <a:lnTo>
                  <a:pt x="1260856" y="1763229"/>
                </a:lnTo>
                <a:lnTo>
                  <a:pt x="1211199" y="1768093"/>
                </a:lnTo>
                <a:lnTo>
                  <a:pt x="245745" y="1768093"/>
                </a:lnTo>
                <a:lnTo>
                  <a:pt x="196469" y="1763229"/>
                </a:lnTo>
                <a:lnTo>
                  <a:pt x="150368" y="1748701"/>
                </a:lnTo>
                <a:lnTo>
                  <a:pt x="108331" y="1726056"/>
                </a:lnTo>
                <a:lnTo>
                  <a:pt x="72009" y="1696123"/>
                </a:lnTo>
                <a:lnTo>
                  <a:pt x="42037" y="1659724"/>
                </a:lnTo>
                <a:lnTo>
                  <a:pt x="19431" y="1618081"/>
                </a:lnTo>
                <a:lnTo>
                  <a:pt x="4826" y="1572069"/>
                </a:lnTo>
                <a:lnTo>
                  <a:pt x="0" y="1522336"/>
                </a:lnTo>
                <a:lnTo>
                  <a:pt x="0" y="245744"/>
                </a:lnTo>
                <a:lnTo>
                  <a:pt x="4826" y="196468"/>
                </a:lnTo>
                <a:lnTo>
                  <a:pt x="19431" y="150367"/>
                </a:lnTo>
                <a:lnTo>
                  <a:pt x="42037" y="108330"/>
                </a:lnTo>
                <a:lnTo>
                  <a:pt x="72009" y="72008"/>
                </a:lnTo>
                <a:lnTo>
                  <a:pt x="108331" y="42036"/>
                </a:lnTo>
                <a:lnTo>
                  <a:pt x="150368" y="19430"/>
                </a:lnTo>
                <a:lnTo>
                  <a:pt x="196469" y="4825"/>
                </a:lnTo>
                <a:lnTo>
                  <a:pt x="245745" y="0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881120" y="4812029"/>
            <a:ext cx="9772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О</a:t>
            </a:r>
            <a:r>
              <a:rPr sz="1200" spc="-10" dirty="0">
                <a:latin typeface="Calibri"/>
                <a:cs typeface="Calibri"/>
              </a:rPr>
              <a:t>б</a:t>
            </a:r>
            <a:r>
              <a:rPr sz="1200" spc="-5" dirty="0">
                <a:latin typeface="Calibri"/>
                <a:cs typeface="Calibri"/>
              </a:rPr>
              <a:t>яз</a:t>
            </a:r>
            <a:r>
              <a:rPr sz="1200" dirty="0">
                <a:latin typeface="Calibri"/>
                <a:cs typeface="Calibri"/>
              </a:rPr>
              <a:t>ательство  </a:t>
            </a:r>
            <a:r>
              <a:rPr sz="1200" spc="-5" dirty="0">
                <a:latin typeface="Calibri"/>
                <a:cs typeface="Calibri"/>
              </a:rPr>
              <a:t>пользоваться  услугами</a:t>
            </a:r>
            <a:endParaRPr sz="12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кооператива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335523" y="4319015"/>
            <a:ext cx="1449705" cy="1758950"/>
          </a:xfrm>
          <a:custGeom>
            <a:avLst/>
            <a:gdLst/>
            <a:ahLst/>
            <a:cxnLst/>
            <a:rect l="l" t="t" r="r" b="b"/>
            <a:pathLst>
              <a:path w="1449704" h="1758950">
                <a:moveTo>
                  <a:pt x="1207770" y="0"/>
                </a:moveTo>
                <a:lnTo>
                  <a:pt x="241554" y="0"/>
                </a:lnTo>
                <a:lnTo>
                  <a:pt x="192888" y="4909"/>
                </a:lnTo>
                <a:lnTo>
                  <a:pt x="147554" y="18990"/>
                </a:lnTo>
                <a:lnTo>
                  <a:pt x="106523" y="41268"/>
                </a:lnTo>
                <a:lnTo>
                  <a:pt x="70770" y="70770"/>
                </a:lnTo>
                <a:lnTo>
                  <a:pt x="41268" y="106523"/>
                </a:lnTo>
                <a:lnTo>
                  <a:pt x="18990" y="147554"/>
                </a:lnTo>
                <a:lnTo>
                  <a:pt x="4909" y="192888"/>
                </a:lnTo>
                <a:lnTo>
                  <a:pt x="0" y="241554"/>
                </a:lnTo>
                <a:lnTo>
                  <a:pt x="0" y="1517142"/>
                </a:lnTo>
                <a:lnTo>
                  <a:pt x="4909" y="1565821"/>
                </a:lnTo>
                <a:lnTo>
                  <a:pt x="18990" y="1611163"/>
                </a:lnTo>
                <a:lnTo>
                  <a:pt x="41268" y="1652194"/>
                </a:lnTo>
                <a:lnTo>
                  <a:pt x="70770" y="1687944"/>
                </a:lnTo>
                <a:lnTo>
                  <a:pt x="106523" y="1717440"/>
                </a:lnTo>
                <a:lnTo>
                  <a:pt x="147554" y="1739712"/>
                </a:lnTo>
                <a:lnTo>
                  <a:pt x="192888" y="1753788"/>
                </a:lnTo>
                <a:lnTo>
                  <a:pt x="241554" y="1758696"/>
                </a:lnTo>
                <a:lnTo>
                  <a:pt x="1207770" y="1758696"/>
                </a:lnTo>
                <a:lnTo>
                  <a:pt x="1256435" y="1753788"/>
                </a:lnTo>
                <a:lnTo>
                  <a:pt x="1301769" y="1739712"/>
                </a:lnTo>
                <a:lnTo>
                  <a:pt x="1342800" y="1717440"/>
                </a:lnTo>
                <a:lnTo>
                  <a:pt x="1378553" y="1687944"/>
                </a:lnTo>
                <a:lnTo>
                  <a:pt x="1408055" y="1652194"/>
                </a:lnTo>
                <a:lnTo>
                  <a:pt x="1430333" y="1611163"/>
                </a:lnTo>
                <a:lnTo>
                  <a:pt x="1444414" y="1565821"/>
                </a:lnTo>
                <a:lnTo>
                  <a:pt x="1449324" y="1517142"/>
                </a:lnTo>
                <a:lnTo>
                  <a:pt x="1449324" y="241554"/>
                </a:lnTo>
                <a:lnTo>
                  <a:pt x="1444414" y="192888"/>
                </a:lnTo>
                <a:lnTo>
                  <a:pt x="1430333" y="147554"/>
                </a:lnTo>
                <a:lnTo>
                  <a:pt x="1408055" y="106523"/>
                </a:lnTo>
                <a:lnTo>
                  <a:pt x="1378553" y="70770"/>
                </a:lnTo>
                <a:lnTo>
                  <a:pt x="1342800" y="41268"/>
                </a:lnTo>
                <a:lnTo>
                  <a:pt x="1301769" y="18990"/>
                </a:lnTo>
                <a:lnTo>
                  <a:pt x="1256435" y="4909"/>
                </a:lnTo>
                <a:lnTo>
                  <a:pt x="120777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30952" y="4314444"/>
            <a:ext cx="1458595" cy="1768475"/>
          </a:xfrm>
          <a:custGeom>
            <a:avLst/>
            <a:gdLst/>
            <a:ahLst/>
            <a:cxnLst/>
            <a:rect l="l" t="t" r="r" b="b"/>
            <a:pathLst>
              <a:path w="1458595" h="1768475">
                <a:moveTo>
                  <a:pt x="246125" y="0"/>
                </a:moveTo>
                <a:lnTo>
                  <a:pt x="1212723" y="0"/>
                </a:lnTo>
                <a:lnTo>
                  <a:pt x="1237742" y="1142"/>
                </a:lnTo>
                <a:lnTo>
                  <a:pt x="1308481" y="19430"/>
                </a:lnTo>
                <a:lnTo>
                  <a:pt x="1350137" y="42036"/>
                </a:lnTo>
                <a:lnTo>
                  <a:pt x="1386586" y="72008"/>
                </a:lnTo>
                <a:lnTo>
                  <a:pt x="1416558" y="108711"/>
                </a:lnTo>
                <a:lnTo>
                  <a:pt x="1439164" y="150367"/>
                </a:lnTo>
                <a:lnTo>
                  <a:pt x="1453642" y="196468"/>
                </a:lnTo>
                <a:lnTo>
                  <a:pt x="1458467" y="246125"/>
                </a:lnTo>
                <a:lnTo>
                  <a:pt x="1458467" y="1521929"/>
                </a:lnTo>
                <a:lnTo>
                  <a:pt x="1453642" y="1571663"/>
                </a:lnTo>
                <a:lnTo>
                  <a:pt x="1439164" y="1617675"/>
                </a:lnTo>
                <a:lnTo>
                  <a:pt x="1416431" y="1659331"/>
                </a:lnTo>
                <a:lnTo>
                  <a:pt x="1386586" y="1695716"/>
                </a:lnTo>
                <a:lnTo>
                  <a:pt x="1350137" y="1726044"/>
                </a:lnTo>
                <a:lnTo>
                  <a:pt x="1308481" y="1748701"/>
                </a:lnTo>
                <a:lnTo>
                  <a:pt x="1262507" y="1763229"/>
                </a:lnTo>
                <a:lnTo>
                  <a:pt x="1212723" y="1768093"/>
                </a:lnTo>
                <a:lnTo>
                  <a:pt x="246125" y="1768093"/>
                </a:lnTo>
                <a:lnTo>
                  <a:pt x="196468" y="1763229"/>
                </a:lnTo>
                <a:lnTo>
                  <a:pt x="150367" y="1748701"/>
                </a:lnTo>
                <a:lnTo>
                  <a:pt x="108711" y="1726056"/>
                </a:lnTo>
                <a:lnTo>
                  <a:pt x="72008" y="1695729"/>
                </a:lnTo>
                <a:lnTo>
                  <a:pt x="42036" y="1659331"/>
                </a:lnTo>
                <a:lnTo>
                  <a:pt x="19430" y="1617675"/>
                </a:lnTo>
                <a:lnTo>
                  <a:pt x="4825" y="1571663"/>
                </a:lnTo>
                <a:lnTo>
                  <a:pt x="0" y="1521929"/>
                </a:lnTo>
                <a:lnTo>
                  <a:pt x="0" y="246125"/>
                </a:lnTo>
                <a:lnTo>
                  <a:pt x="4825" y="196468"/>
                </a:lnTo>
                <a:lnTo>
                  <a:pt x="19430" y="150367"/>
                </a:lnTo>
                <a:lnTo>
                  <a:pt x="42036" y="108711"/>
                </a:lnTo>
                <a:lnTo>
                  <a:pt x="72008" y="72008"/>
                </a:lnTo>
                <a:lnTo>
                  <a:pt x="108711" y="42036"/>
                </a:lnTo>
                <a:lnTo>
                  <a:pt x="150367" y="19430"/>
                </a:lnTo>
                <a:lnTo>
                  <a:pt x="196468" y="4825"/>
                </a:lnTo>
                <a:lnTo>
                  <a:pt x="246125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474334" y="4994909"/>
            <a:ext cx="11715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165" marR="5080" indent="-1651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Т</a:t>
            </a:r>
            <a:r>
              <a:rPr sz="1200" dirty="0">
                <a:latin typeface="Calibri"/>
                <a:cs typeface="Calibri"/>
              </a:rPr>
              <a:t>еррит</a:t>
            </a:r>
            <a:r>
              <a:rPr sz="1200" spc="5" dirty="0">
                <a:latin typeface="Calibri"/>
                <a:cs typeface="Calibri"/>
              </a:rPr>
              <a:t>о</a:t>
            </a:r>
            <a:r>
              <a:rPr sz="1200" dirty="0">
                <a:latin typeface="Calibri"/>
                <a:cs typeface="Calibri"/>
              </a:rPr>
              <a:t>риаль</a:t>
            </a:r>
            <a:r>
              <a:rPr sz="1200" spc="-10" dirty="0">
                <a:latin typeface="Calibri"/>
                <a:cs typeface="Calibri"/>
              </a:rPr>
              <a:t>н</a:t>
            </a:r>
            <a:r>
              <a:rPr sz="1200" dirty="0">
                <a:latin typeface="Calibri"/>
                <a:cs typeface="Calibri"/>
              </a:rPr>
              <a:t>ая  </a:t>
            </a:r>
            <a:r>
              <a:rPr sz="1200" spc="-5" dirty="0">
                <a:latin typeface="Calibri"/>
                <a:cs typeface="Calibri"/>
              </a:rPr>
              <a:t>удалённость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025640" y="4319015"/>
            <a:ext cx="1447800" cy="1758950"/>
          </a:xfrm>
          <a:custGeom>
            <a:avLst/>
            <a:gdLst/>
            <a:ahLst/>
            <a:cxnLst/>
            <a:rect l="l" t="t" r="r" b="b"/>
            <a:pathLst>
              <a:path w="1447800" h="1758950">
                <a:moveTo>
                  <a:pt x="1206500" y="0"/>
                </a:moveTo>
                <a:lnTo>
                  <a:pt x="241300" y="0"/>
                </a:lnTo>
                <a:lnTo>
                  <a:pt x="192682" y="4904"/>
                </a:lnTo>
                <a:lnTo>
                  <a:pt x="147393" y="18968"/>
                </a:lnTo>
                <a:lnTo>
                  <a:pt x="106405" y="41221"/>
                </a:lnTo>
                <a:lnTo>
                  <a:pt x="70691" y="70691"/>
                </a:lnTo>
                <a:lnTo>
                  <a:pt x="41221" y="106405"/>
                </a:lnTo>
                <a:lnTo>
                  <a:pt x="18968" y="147393"/>
                </a:lnTo>
                <a:lnTo>
                  <a:pt x="4904" y="192682"/>
                </a:lnTo>
                <a:lnTo>
                  <a:pt x="0" y="241299"/>
                </a:lnTo>
                <a:lnTo>
                  <a:pt x="0" y="1517395"/>
                </a:lnTo>
                <a:lnTo>
                  <a:pt x="4904" y="1566024"/>
                </a:lnTo>
                <a:lnTo>
                  <a:pt x="18968" y="1611318"/>
                </a:lnTo>
                <a:lnTo>
                  <a:pt x="41221" y="1652306"/>
                </a:lnTo>
                <a:lnTo>
                  <a:pt x="70691" y="1688018"/>
                </a:lnTo>
                <a:lnTo>
                  <a:pt x="106405" y="1717484"/>
                </a:lnTo>
                <a:lnTo>
                  <a:pt x="147393" y="1739732"/>
                </a:lnTo>
                <a:lnTo>
                  <a:pt x="192682" y="1753793"/>
                </a:lnTo>
                <a:lnTo>
                  <a:pt x="241300" y="1758695"/>
                </a:lnTo>
                <a:lnTo>
                  <a:pt x="1206500" y="1758695"/>
                </a:lnTo>
                <a:lnTo>
                  <a:pt x="1255117" y="1753793"/>
                </a:lnTo>
                <a:lnTo>
                  <a:pt x="1300406" y="1739732"/>
                </a:lnTo>
                <a:lnTo>
                  <a:pt x="1341394" y="1717484"/>
                </a:lnTo>
                <a:lnTo>
                  <a:pt x="1377108" y="1688018"/>
                </a:lnTo>
                <a:lnTo>
                  <a:pt x="1406578" y="1652306"/>
                </a:lnTo>
                <a:lnTo>
                  <a:pt x="1428831" y="1611318"/>
                </a:lnTo>
                <a:lnTo>
                  <a:pt x="1442895" y="1566024"/>
                </a:lnTo>
                <a:lnTo>
                  <a:pt x="1447800" y="1517395"/>
                </a:lnTo>
                <a:lnTo>
                  <a:pt x="1447800" y="241299"/>
                </a:lnTo>
                <a:lnTo>
                  <a:pt x="1442895" y="192682"/>
                </a:lnTo>
                <a:lnTo>
                  <a:pt x="1428831" y="147393"/>
                </a:lnTo>
                <a:lnTo>
                  <a:pt x="1406578" y="106405"/>
                </a:lnTo>
                <a:lnTo>
                  <a:pt x="1377108" y="70691"/>
                </a:lnTo>
                <a:lnTo>
                  <a:pt x="1341394" y="41221"/>
                </a:lnTo>
                <a:lnTo>
                  <a:pt x="1300406" y="18968"/>
                </a:lnTo>
                <a:lnTo>
                  <a:pt x="1255117" y="4904"/>
                </a:lnTo>
                <a:lnTo>
                  <a:pt x="120650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021068" y="4314444"/>
            <a:ext cx="1457325" cy="1768475"/>
          </a:xfrm>
          <a:custGeom>
            <a:avLst/>
            <a:gdLst/>
            <a:ahLst/>
            <a:cxnLst/>
            <a:rect l="l" t="t" r="r" b="b"/>
            <a:pathLst>
              <a:path w="1457325" h="1768475">
                <a:moveTo>
                  <a:pt x="245745" y="0"/>
                </a:moveTo>
                <a:lnTo>
                  <a:pt x="1211199" y="0"/>
                </a:lnTo>
                <a:lnTo>
                  <a:pt x="1236091" y="1142"/>
                </a:lnTo>
                <a:lnTo>
                  <a:pt x="1306957" y="19430"/>
                </a:lnTo>
                <a:lnTo>
                  <a:pt x="1348613" y="42036"/>
                </a:lnTo>
                <a:lnTo>
                  <a:pt x="1384935" y="72008"/>
                </a:lnTo>
                <a:lnTo>
                  <a:pt x="1414907" y="108330"/>
                </a:lnTo>
                <a:lnTo>
                  <a:pt x="1437513" y="150367"/>
                </a:lnTo>
                <a:lnTo>
                  <a:pt x="1452118" y="196468"/>
                </a:lnTo>
                <a:lnTo>
                  <a:pt x="1456944" y="245744"/>
                </a:lnTo>
                <a:lnTo>
                  <a:pt x="1456944" y="1522336"/>
                </a:lnTo>
                <a:lnTo>
                  <a:pt x="1452118" y="1572069"/>
                </a:lnTo>
                <a:lnTo>
                  <a:pt x="1437513" y="1618081"/>
                </a:lnTo>
                <a:lnTo>
                  <a:pt x="1414907" y="1659724"/>
                </a:lnTo>
                <a:lnTo>
                  <a:pt x="1384935" y="1696123"/>
                </a:lnTo>
                <a:lnTo>
                  <a:pt x="1348613" y="1726056"/>
                </a:lnTo>
                <a:lnTo>
                  <a:pt x="1306957" y="1748701"/>
                </a:lnTo>
                <a:lnTo>
                  <a:pt x="1260856" y="1763229"/>
                </a:lnTo>
                <a:lnTo>
                  <a:pt x="1211199" y="1768093"/>
                </a:lnTo>
                <a:lnTo>
                  <a:pt x="245745" y="1768093"/>
                </a:lnTo>
                <a:lnTo>
                  <a:pt x="196469" y="1763229"/>
                </a:lnTo>
                <a:lnTo>
                  <a:pt x="150368" y="1748701"/>
                </a:lnTo>
                <a:lnTo>
                  <a:pt x="108331" y="1726056"/>
                </a:lnTo>
                <a:lnTo>
                  <a:pt x="72009" y="1696123"/>
                </a:lnTo>
                <a:lnTo>
                  <a:pt x="42037" y="1659724"/>
                </a:lnTo>
                <a:lnTo>
                  <a:pt x="19431" y="1618081"/>
                </a:lnTo>
                <a:lnTo>
                  <a:pt x="4826" y="1572069"/>
                </a:lnTo>
                <a:lnTo>
                  <a:pt x="0" y="1522336"/>
                </a:lnTo>
                <a:lnTo>
                  <a:pt x="0" y="245744"/>
                </a:lnTo>
                <a:lnTo>
                  <a:pt x="4826" y="196468"/>
                </a:lnTo>
                <a:lnTo>
                  <a:pt x="19431" y="150367"/>
                </a:lnTo>
                <a:lnTo>
                  <a:pt x="42037" y="108330"/>
                </a:lnTo>
                <a:lnTo>
                  <a:pt x="72009" y="72008"/>
                </a:lnTo>
                <a:lnTo>
                  <a:pt x="108331" y="42036"/>
                </a:lnTo>
                <a:lnTo>
                  <a:pt x="150368" y="19430"/>
                </a:lnTo>
                <a:lnTo>
                  <a:pt x="196469" y="4825"/>
                </a:lnTo>
                <a:lnTo>
                  <a:pt x="245745" y="0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250683" y="4903470"/>
            <a:ext cx="10001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6675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Ассортимент  </a:t>
            </a:r>
            <a:r>
              <a:rPr sz="1200" dirty="0">
                <a:latin typeface="Calibri"/>
                <a:cs typeface="Calibri"/>
              </a:rPr>
              <a:t>пр</a:t>
            </a:r>
            <a:r>
              <a:rPr sz="1200" spc="-5" dirty="0">
                <a:latin typeface="Calibri"/>
                <a:cs typeface="Calibri"/>
              </a:rPr>
              <a:t>оизв</a:t>
            </a:r>
            <a:r>
              <a:rPr sz="1200" dirty="0">
                <a:latin typeface="Calibri"/>
                <a:cs typeface="Calibri"/>
              </a:rPr>
              <a:t>о</a:t>
            </a:r>
            <a:r>
              <a:rPr sz="1200" spc="-5" dirty="0">
                <a:latin typeface="Calibri"/>
                <a:cs typeface="Calibri"/>
              </a:rPr>
              <a:t>ди</a:t>
            </a:r>
            <a:r>
              <a:rPr sz="1200" dirty="0">
                <a:latin typeface="Calibri"/>
                <a:cs typeface="Calibri"/>
              </a:rPr>
              <a:t>м</a:t>
            </a:r>
            <a:r>
              <a:rPr sz="1200" spc="-5" dirty="0">
                <a:latin typeface="Calibri"/>
                <a:cs typeface="Calibri"/>
              </a:rPr>
              <a:t>ой</a:t>
            </a:r>
            <a:endParaRPr sz="1200">
              <a:latin typeface="Calibri"/>
              <a:cs typeface="Calibri"/>
            </a:endParaRPr>
          </a:p>
          <a:p>
            <a:pPr marL="14351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продукции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715756" y="4319015"/>
            <a:ext cx="1449705" cy="1758950"/>
          </a:xfrm>
          <a:custGeom>
            <a:avLst/>
            <a:gdLst/>
            <a:ahLst/>
            <a:cxnLst/>
            <a:rect l="l" t="t" r="r" b="b"/>
            <a:pathLst>
              <a:path w="1449704" h="1758950">
                <a:moveTo>
                  <a:pt x="1207770" y="0"/>
                </a:moveTo>
                <a:lnTo>
                  <a:pt x="241554" y="0"/>
                </a:lnTo>
                <a:lnTo>
                  <a:pt x="192888" y="4909"/>
                </a:lnTo>
                <a:lnTo>
                  <a:pt x="147554" y="18990"/>
                </a:lnTo>
                <a:lnTo>
                  <a:pt x="106523" y="41268"/>
                </a:lnTo>
                <a:lnTo>
                  <a:pt x="70770" y="70770"/>
                </a:lnTo>
                <a:lnTo>
                  <a:pt x="41268" y="106523"/>
                </a:lnTo>
                <a:lnTo>
                  <a:pt x="18990" y="147554"/>
                </a:lnTo>
                <a:lnTo>
                  <a:pt x="4909" y="192888"/>
                </a:lnTo>
                <a:lnTo>
                  <a:pt x="0" y="241554"/>
                </a:lnTo>
                <a:lnTo>
                  <a:pt x="0" y="1517142"/>
                </a:lnTo>
                <a:lnTo>
                  <a:pt x="4909" y="1565821"/>
                </a:lnTo>
                <a:lnTo>
                  <a:pt x="18990" y="1611163"/>
                </a:lnTo>
                <a:lnTo>
                  <a:pt x="41268" y="1652194"/>
                </a:lnTo>
                <a:lnTo>
                  <a:pt x="70770" y="1687944"/>
                </a:lnTo>
                <a:lnTo>
                  <a:pt x="106523" y="1717440"/>
                </a:lnTo>
                <a:lnTo>
                  <a:pt x="147554" y="1739712"/>
                </a:lnTo>
                <a:lnTo>
                  <a:pt x="192888" y="1753788"/>
                </a:lnTo>
                <a:lnTo>
                  <a:pt x="241554" y="1758696"/>
                </a:lnTo>
                <a:lnTo>
                  <a:pt x="1207770" y="1758696"/>
                </a:lnTo>
                <a:lnTo>
                  <a:pt x="1256435" y="1753788"/>
                </a:lnTo>
                <a:lnTo>
                  <a:pt x="1301769" y="1739712"/>
                </a:lnTo>
                <a:lnTo>
                  <a:pt x="1342800" y="1717440"/>
                </a:lnTo>
                <a:lnTo>
                  <a:pt x="1378553" y="1687944"/>
                </a:lnTo>
                <a:lnTo>
                  <a:pt x="1408055" y="1652194"/>
                </a:lnTo>
                <a:lnTo>
                  <a:pt x="1430333" y="1611163"/>
                </a:lnTo>
                <a:lnTo>
                  <a:pt x="1444414" y="1565821"/>
                </a:lnTo>
                <a:lnTo>
                  <a:pt x="1449324" y="1517142"/>
                </a:lnTo>
                <a:lnTo>
                  <a:pt x="1449324" y="241554"/>
                </a:lnTo>
                <a:lnTo>
                  <a:pt x="1444414" y="192888"/>
                </a:lnTo>
                <a:lnTo>
                  <a:pt x="1430333" y="147554"/>
                </a:lnTo>
                <a:lnTo>
                  <a:pt x="1408055" y="106523"/>
                </a:lnTo>
                <a:lnTo>
                  <a:pt x="1378553" y="70770"/>
                </a:lnTo>
                <a:lnTo>
                  <a:pt x="1342800" y="41268"/>
                </a:lnTo>
                <a:lnTo>
                  <a:pt x="1301769" y="18990"/>
                </a:lnTo>
                <a:lnTo>
                  <a:pt x="1256435" y="4909"/>
                </a:lnTo>
                <a:lnTo>
                  <a:pt x="120777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11183" y="4314444"/>
            <a:ext cx="1458595" cy="1768475"/>
          </a:xfrm>
          <a:custGeom>
            <a:avLst/>
            <a:gdLst/>
            <a:ahLst/>
            <a:cxnLst/>
            <a:rect l="l" t="t" r="r" b="b"/>
            <a:pathLst>
              <a:path w="1458595" h="1768475">
                <a:moveTo>
                  <a:pt x="246125" y="0"/>
                </a:moveTo>
                <a:lnTo>
                  <a:pt x="1212723" y="0"/>
                </a:lnTo>
                <a:lnTo>
                  <a:pt x="1237742" y="1142"/>
                </a:lnTo>
                <a:lnTo>
                  <a:pt x="1308481" y="19430"/>
                </a:lnTo>
                <a:lnTo>
                  <a:pt x="1350137" y="42036"/>
                </a:lnTo>
                <a:lnTo>
                  <a:pt x="1386586" y="72008"/>
                </a:lnTo>
                <a:lnTo>
                  <a:pt x="1416558" y="108711"/>
                </a:lnTo>
                <a:lnTo>
                  <a:pt x="1439164" y="150367"/>
                </a:lnTo>
                <a:lnTo>
                  <a:pt x="1453642" y="196468"/>
                </a:lnTo>
                <a:lnTo>
                  <a:pt x="1458467" y="246125"/>
                </a:lnTo>
                <a:lnTo>
                  <a:pt x="1458467" y="1521929"/>
                </a:lnTo>
                <a:lnTo>
                  <a:pt x="1453642" y="1571663"/>
                </a:lnTo>
                <a:lnTo>
                  <a:pt x="1439164" y="1617675"/>
                </a:lnTo>
                <a:lnTo>
                  <a:pt x="1416431" y="1659331"/>
                </a:lnTo>
                <a:lnTo>
                  <a:pt x="1386586" y="1695716"/>
                </a:lnTo>
                <a:lnTo>
                  <a:pt x="1350137" y="1726044"/>
                </a:lnTo>
                <a:lnTo>
                  <a:pt x="1308481" y="1748701"/>
                </a:lnTo>
                <a:lnTo>
                  <a:pt x="1262507" y="1763229"/>
                </a:lnTo>
                <a:lnTo>
                  <a:pt x="1212723" y="1768093"/>
                </a:lnTo>
                <a:lnTo>
                  <a:pt x="246125" y="1768093"/>
                </a:lnTo>
                <a:lnTo>
                  <a:pt x="196468" y="1763229"/>
                </a:lnTo>
                <a:lnTo>
                  <a:pt x="150367" y="1748701"/>
                </a:lnTo>
                <a:lnTo>
                  <a:pt x="108711" y="1726056"/>
                </a:lnTo>
                <a:lnTo>
                  <a:pt x="72008" y="1695729"/>
                </a:lnTo>
                <a:lnTo>
                  <a:pt x="42036" y="1659331"/>
                </a:lnTo>
                <a:lnTo>
                  <a:pt x="19430" y="1617675"/>
                </a:lnTo>
                <a:lnTo>
                  <a:pt x="4825" y="1571663"/>
                </a:lnTo>
                <a:lnTo>
                  <a:pt x="0" y="1521929"/>
                </a:lnTo>
                <a:lnTo>
                  <a:pt x="0" y="246125"/>
                </a:lnTo>
                <a:lnTo>
                  <a:pt x="4825" y="196468"/>
                </a:lnTo>
                <a:lnTo>
                  <a:pt x="19430" y="150367"/>
                </a:lnTo>
                <a:lnTo>
                  <a:pt x="42036" y="108711"/>
                </a:lnTo>
                <a:lnTo>
                  <a:pt x="72008" y="72008"/>
                </a:lnTo>
                <a:lnTo>
                  <a:pt x="108711" y="42036"/>
                </a:lnTo>
                <a:lnTo>
                  <a:pt x="150367" y="19430"/>
                </a:lnTo>
                <a:lnTo>
                  <a:pt x="196468" y="4825"/>
                </a:lnTo>
                <a:lnTo>
                  <a:pt x="246125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195943" y="5086350"/>
            <a:ext cx="48958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прочее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98755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Особенности </a:t>
            </a:r>
            <a:r>
              <a:rPr dirty="0"/>
              <a:t>ассоциированного</a:t>
            </a:r>
            <a:r>
              <a:rPr spc="30" dirty="0"/>
              <a:t> </a:t>
            </a:r>
            <a:r>
              <a:rPr dirty="0"/>
              <a:t>членства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9816465" cy="296862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Отсутствие </a:t>
            </a:r>
            <a:r>
              <a:rPr sz="2800" spc="-5" dirty="0">
                <a:latin typeface="Calibri"/>
                <a:cs typeface="Calibri"/>
              </a:rPr>
              <a:t>специальных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ограничений,</a:t>
            </a:r>
            <a:endParaRPr sz="2800">
              <a:latin typeface="Calibri"/>
              <a:cs typeface="Calibri"/>
            </a:endParaRPr>
          </a:p>
          <a:p>
            <a:pPr marL="241300" marR="662940" indent="-229235">
              <a:lnSpc>
                <a:spcPts val="3020"/>
              </a:lnSpc>
              <a:spcBef>
                <a:spcPts val="10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Необязательность </a:t>
            </a:r>
            <a:r>
              <a:rPr sz="2800" spc="-30" dirty="0">
                <a:latin typeface="Calibri"/>
                <a:cs typeface="Calibri"/>
              </a:rPr>
              <a:t>трудового </a:t>
            </a:r>
            <a:r>
              <a:rPr sz="2800" spc="-5" dirty="0">
                <a:latin typeface="Calibri"/>
                <a:cs typeface="Calibri"/>
              </a:rPr>
              <a:t>или </a:t>
            </a:r>
            <a:r>
              <a:rPr sz="2800" spc="-10" dirty="0">
                <a:latin typeface="Calibri"/>
                <a:cs typeface="Calibri"/>
              </a:rPr>
              <a:t>хозяйственного </a:t>
            </a:r>
            <a:r>
              <a:rPr sz="2800" spc="-5" dirty="0">
                <a:latin typeface="Calibri"/>
                <a:cs typeface="Calibri"/>
              </a:rPr>
              <a:t>участия в  </a:t>
            </a:r>
            <a:r>
              <a:rPr sz="2800" spc="-15" dirty="0">
                <a:latin typeface="Calibri"/>
                <a:cs typeface="Calibri"/>
              </a:rPr>
              <a:t>Кооперативе,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935" algn="l"/>
                <a:tab pos="5966460" algn="l"/>
              </a:tabLst>
            </a:pPr>
            <a:r>
              <a:rPr sz="2800" spc="-10" dirty="0">
                <a:latin typeface="Calibri"/>
                <a:cs typeface="Calibri"/>
              </a:rPr>
              <a:t>Ограниченное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представительство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на	</a:t>
            </a:r>
            <a:r>
              <a:rPr sz="2800" spc="-15" dirty="0">
                <a:latin typeface="Calibri"/>
                <a:cs typeface="Calibri"/>
              </a:rPr>
              <a:t>общем </a:t>
            </a:r>
            <a:r>
              <a:rPr sz="2800" spc="-5" dirty="0">
                <a:latin typeface="Calibri"/>
                <a:cs typeface="Calibri"/>
              </a:rPr>
              <a:t>собрании членов,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Отсутствие </a:t>
            </a:r>
            <a:r>
              <a:rPr sz="2800" spc="-5" dirty="0">
                <a:latin typeface="Calibri"/>
                <a:cs typeface="Calibri"/>
              </a:rPr>
              <a:t>субсидиарной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ответственности,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Преимущества при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ликвидации.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04276" y="2267712"/>
            <a:ext cx="414527" cy="3832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423909" y="4491939"/>
            <a:ext cx="1809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95" dirty="0">
                <a:latin typeface="Trebuchet MS"/>
                <a:cs typeface="Trebuchet MS"/>
              </a:rPr>
              <a:t>78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62009" y="2203180"/>
            <a:ext cx="114935" cy="84201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200" b="1" dirty="0">
                <a:latin typeface="Trebuchet MS"/>
                <a:cs typeface="Trebuchet MS"/>
              </a:rPr>
              <a:t>7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200" b="1" dirty="0">
                <a:latin typeface="Trebuchet MS"/>
                <a:cs typeface="Trebuchet MS"/>
              </a:rPr>
              <a:t>7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200" b="1" dirty="0">
                <a:latin typeface="Trebuchet MS"/>
                <a:cs typeface="Trebuchet MS"/>
              </a:rPr>
              <a:t>9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91243" y="2267711"/>
            <a:ext cx="394715" cy="38282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301988" y="4706873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95" dirty="0">
                <a:latin typeface="Trebuchet MS"/>
                <a:cs typeface="Trebuchet MS"/>
              </a:rPr>
              <a:t>67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01988" y="3153917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95" dirty="0">
                <a:latin typeface="Trebuchet MS"/>
                <a:cs typeface="Trebuchet MS"/>
              </a:rPr>
              <a:t>15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40088" y="2731389"/>
            <a:ext cx="1149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rebuchet MS"/>
                <a:cs typeface="Trebuchet MS"/>
              </a:rPr>
              <a:t>8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01988" y="2369311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95" dirty="0">
                <a:latin typeface="Trebuchet MS"/>
                <a:cs typeface="Trebuchet MS"/>
              </a:rPr>
              <a:t>11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508747" y="2272283"/>
            <a:ext cx="397764" cy="38359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333871" y="5974181"/>
            <a:ext cx="35598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36040" algn="l"/>
                <a:tab pos="3546475" algn="l"/>
              </a:tabLst>
            </a:pPr>
            <a:r>
              <a:rPr sz="1200" b="1" strike="sngStrike" dirty="0">
                <a:latin typeface="Trebuchet MS"/>
                <a:cs typeface="Trebuchet MS"/>
              </a:rPr>
              <a:t> 	1	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18856" y="5426150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95" dirty="0">
                <a:latin typeface="Trebuchet MS"/>
                <a:cs typeface="Trebuchet MS"/>
              </a:rPr>
              <a:t>28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18856" y="4374895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95" dirty="0">
                <a:latin typeface="Trebuchet MS"/>
                <a:cs typeface="Trebuchet MS"/>
              </a:rPr>
              <a:t>27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18856" y="3006090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95" dirty="0">
                <a:latin typeface="Trebuchet MS"/>
                <a:cs typeface="Trebuchet MS"/>
              </a:rPr>
              <a:t>44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16216" y="6168948"/>
            <a:ext cx="17913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0F233D"/>
                </a:solidFill>
                <a:latin typeface="Arial"/>
                <a:cs typeface="Arial"/>
              </a:rPr>
              <a:t>зерновые </a:t>
            </a:r>
            <a:r>
              <a:rPr sz="1200" b="1" i="1" dirty="0">
                <a:solidFill>
                  <a:srgbClr val="0F233D"/>
                </a:solidFill>
                <a:latin typeface="Arial"/>
                <a:cs typeface="Arial"/>
              </a:rPr>
              <a:t>и</a:t>
            </a:r>
            <a:r>
              <a:rPr sz="1200" b="1" i="1" spc="290" dirty="0">
                <a:solidFill>
                  <a:srgbClr val="0F233D"/>
                </a:solidFill>
                <a:latin typeface="Arial"/>
                <a:cs typeface="Arial"/>
              </a:rPr>
              <a:t> </a:t>
            </a:r>
            <a:r>
              <a:rPr sz="1800" b="1" spc="-7" baseline="2314" dirty="0">
                <a:solidFill>
                  <a:srgbClr val="0F233D"/>
                </a:solidFill>
                <a:latin typeface="Trebuchet MS"/>
                <a:cs typeface="Trebuchet MS"/>
              </a:rPr>
              <a:t>картофель</a:t>
            </a:r>
            <a:endParaRPr sz="1800" baseline="2314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157461" y="6342684"/>
            <a:ext cx="4425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0F233D"/>
                </a:solidFill>
                <a:latin typeface="Arial"/>
                <a:cs typeface="Arial"/>
              </a:rPr>
              <a:t>о</a:t>
            </a:r>
            <a:r>
              <a:rPr sz="1200" b="1" i="1" spc="-30" dirty="0">
                <a:solidFill>
                  <a:srgbClr val="0F233D"/>
                </a:solidFill>
                <a:latin typeface="Arial"/>
                <a:cs typeface="Arial"/>
              </a:rPr>
              <a:t>в</a:t>
            </a:r>
            <a:r>
              <a:rPr sz="1200" b="1" i="1" dirty="0">
                <a:solidFill>
                  <a:srgbClr val="0F233D"/>
                </a:solidFill>
                <a:latin typeface="Arial"/>
                <a:cs typeface="Arial"/>
              </a:rPr>
              <a:t>ощ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14107" y="6542328"/>
            <a:ext cx="13252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baseline="4629" dirty="0">
                <a:solidFill>
                  <a:srgbClr val="0F233D"/>
                </a:solidFill>
                <a:latin typeface="Arial"/>
                <a:cs typeface="Arial"/>
              </a:rPr>
              <a:t>и</a:t>
            </a:r>
            <a:r>
              <a:rPr sz="1800" b="1" i="1" spc="419" baseline="4629" dirty="0">
                <a:solidFill>
                  <a:srgbClr val="0F233D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0F233D"/>
                </a:solidFill>
                <a:latin typeface="Arial"/>
                <a:cs typeface="Arial"/>
              </a:rPr>
              <a:t>зернобобовые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638543" y="2286000"/>
            <a:ext cx="394716" cy="38298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749033" y="5156072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95" dirty="0">
                <a:latin typeface="Trebuchet MS"/>
                <a:cs typeface="Trebuchet MS"/>
              </a:rPr>
              <a:t>44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87133" y="4181094"/>
            <a:ext cx="1149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rebuchet MS"/>
                <a:cs typeface="Trebuchet MS"/>
              </a:rPr>
              <a:t>7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49033" y="3107816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95" dirty="0">
                <a:latin typeface="Trebuchet MS"/>
                <a:cs typeface="Trebuchet MS"/>
              </a:rPr>
              <a:t>49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569456" y="6188151"/>
            <a:ext cx="48323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F233D"/>
                </a:solidFill>
                <a:latin typeface="Trebuchet MS"/>
                <a:cs typeface="Trebuchet MS"/>
              </a:rPr>
              <a:t>молок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0F233D"/>
                </a:solidFill>
                <a:latin typeface="Trebuchet MS"/>
                <a:cs typeface="Trebuchet MS"/>
              </a:rPr>
              <a:t>о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572761" y="5324094"/>
            <a:ext cx="1502410" cy="0"/>
          </a:xfrm>
          <a:custGeom>
            <a:avLst/>
            <a:gdLst/>
            <a:ahLst/>
            <a:cxnLst/>
            <a:rect l="l" t="t" r="r" b="b"/>
            <a:pathLst>
              <a:path w="1502410">
                <a:moveTo>
                  <a:pt x="0" y="0"/>
                </a:moveTo>
                <a:lnTo>
                  <a:pt x="1502156" y="0"/>
                </a:lnTo>
              </a:path>
            </a:pathLst>
          </a:custGeom>
          <a:ln w="10668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72761" y="3818382"/>
            <a:ext cx="1502410" cy="0"/>
          </a:xfrm>
          <a:custGeom>
            <a:avLst/>
            <a:gdLst/>
            <a:ahLst/>
            <a:cxnLst/>
            <a:rect l="l" t="t" r="r" b="b"/>
            <a:pathLst>
              <a:path w="1502410">
                <a:moveTo>
                  <a:pt x="0" y="0"/>
                </a:moveTo>
                <a:lnTo>
                  <a:pt x="1502156" y="0"/>
                </a:lnTo>
              </a:path>
            </a:pathLst>
          </a:custGeom>
          <a:ln w="10668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72761" y="3065526"/>
            <a:ext cx="1502410" cy="0"/>
          </a:xfrm>
          <a:custGeom>
            <a:avLst/>
            <a:gdLst/>
            <a:ahLst/>
            <a:cxnLst/>
            <a:rect l="l" t="t" r="r" b="b"/>
            <a:pathLst>
              <a:path w="1502410">
                <a:moveTo>
                  <a:pt x="0" y="0"/>
                </a:moveTo>
                <a:lnTo>
                  <a:pt x="1502156" y="0"/>
                </a:lnTo>
              </a:path>
            </a:pathLst>
          </a:custGeom>
          <a:ln w="10668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572761" y="2314194"/>
            <a:ext cx="1502410" cy="0"/>
          </a:xfrm>
          <a:custGeom>
            <a:avLst/>
            <a:gdLst/>
            <a:ahLst/>
            <a:cxnLst/>
            <a:rect l="l" t="t" r="r" b="b"/>
            <a:pathLst>
              <a:path w="1502410">
                <a:moveTo>
                  <a:pt x="0" y="0"/>
                </a:moveTo>
                <a:lnTo>
                  <a:pt x="1502156" y="0"/>
                </a:lnTo>
              </a:path>
            </a:pathLst>
          </a:custGeom>
          <a:ln w="10668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21579" y="2311907"/>
            <a:ext cx="601980" cy="37612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72761" y="6073902"/>
            <a:ext cx="1502410" cy="0"/>
          </a:xfrm>
          <a:custGeom>
            <a:avLst/>
            <a:gdLst/>
            <a:ahLst/>
            <a:cxnLst/>
            <a:rect l="l" t="t" r="r" b="b"/>
            <a:pathLst>
              <a:path w="1502410">
                <a:moveTo>
                  <a:pt x="0" y="0"/>
                </a:moveTo>
                <a:lnTo>
                  <a:pt x="1502156" y="0"/>
                </a:lnTo>
              </a:path>
            </a:pathLst>
          </a:custGeom>
          <a:ln w="10668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186553" y="5314315"/>
            <a:ext cx="28765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95" dirty="0">
                <a:latin typeface="Trebuchet MS"/>
                <a:cs typeface="Trebuchet MS"/>
              </a:rPr>
              <a:t>34,</a:t>
            </a:r>
            <a:r>
              <a:rPr sz="1100" b="1" dirty="0">
                <a:latin typeface="Trebuchet MS"/>
                <a:cs typeface="Trebuchet MS"/>
              </a:rPr>
              <a:t>7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86553" y="3197732"/>
            <a:ext cx="28765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95" dirty="0">
                <a:latin typeface="Trebuchet MS"/>
                <a:cs typeface="Trebuchet MS"/>
              </a:rPr>
              <a:t>52,</a:t>
            </a:r>
            <a:r>
              <a:rPr sz="1100" b="1" dirty="0">
                <a:latin typeface="Trebuchet MS"/>
                <a:cs typeface="Trebuchet MS"/>
              </a:rPr>
              <a:t>8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558791" y="4426711"/>
            <a:ext cx="15284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9445" algn="l"/>
                <a:tab pos="1515110" algn="l"/>
              </a:tabLst>
            </a:pPr>
            <a:r>
              <a:rPr sz="1100" b="1" u="heavy" dirty="0">
                <a:uFill>
                  <a:solidFill>
                    <a:srgbClr val="D9D9D9"/>
                  </a:solidFill>
                </a:uFill>
                <a:latin typeface="Trebuchet MS"/>
                <a:cs typeface="Trebuchet MS"/>
              </a:rPr>
              <a:t> 	</a:t>
            </a:r>
            <a:r>
              <a:rPr sz="1100" b="1" u="heavy" spc="-70" dirty="0">
                <a:uFill>
                  <a:solidFill>
                    <a:srgbClr val="D9D9D9"/>
                  </a:solidFill>
                </a:uFill>
                <a:latin typeface="Trebuchet MS"/>
                <a:cs typeface="Trebuchet MS"/>
              </a:rPr>
              <a:t>12,5	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305427" y="5930595"/>
            <a:ext cx="1301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0F233D"/>
                </a:solidFill>
                <a:latin typeface="Trebuchet MS"/>
                <a:cs typeface="Trebuchet MS"/>
              </a:rPr>
              <a:t>0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14876" y="5177790"/>
            <a:ext cx="2076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14" dirty="0">
                <a:solidFill>
                  <a:srgbClr val="0F233D"/>
                </a:solidFill>
                <a:latin typeface="Trebuchet MS"/>
                <a:cs typeface="Trebuchet MS"/>
              </a:rPr>
              <a:t>20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14876" y="4425188"/>
            <a:ext cx="2076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14" dirty="0">
                <a:solidFill>
                  <a:srgbClr val="0F233D"/>
                </a:solidFill>
                <a:latin typeface="Trebuchet MS"/>
                <a:cs typeface="Trebuchet MS"/>
              </a:rPr>
              <a:t>40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14876" y="3672027"/>
            <a:ext cx="20764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20" dirty="0">
                <a:solidFill>
                  <a:srgbClr val="0F233D"/>
                </a:solidFill>
                <a:latin typeface="Trebuchet MS"/>
                <a:cs typeface="Trebuchet MS"/>
              </a:rPr>
              <a:t>60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214876" y="2919730"/>
            <a:ext cx="2076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14" dirty="0">
                <a:solidFill>
                  <a:srgbClr val="0F233D"/>
                </a:solidFill>
                <a:latin typeface="Trebuchet MS"/>
                <a:cs typeface="Trebuchet MS"/>
              </a:rPr>
              <a:t>80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24325" y="2168779"/>
            <a:ext cx="2971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14" dirty="0">
                <a:solidFill>
                  <a:srgbClr val="0F233D"/>
                </a:solidFill>
                <a:latin typeface="Trebuchet MS"/>
                <a:cs typeface="Trebuchet MS"/>
              </a:rPr>
              <a:t>100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37659" y="1437060"/>
            <a:ext cx="180340" cy="372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10"/>
              </a:lnSpc>
            </a:pPr>
            <a:r>
              <a:rPr sz="1400" b="1" spc="-120" dirty="0">
                <a:solidFill>
                  <a:srgbClr val="0F233D"/>
                </a:solidFill>
                <a:latin typeface="Trebuchet MS"/>
                <a:cs typeface="Trebuchet MS"/>
              </a:rPr>
              <a:t>12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ts val="1490"/>
              </a:lnSpc>
            </a:pPr>
            <a:r>
              <a:rPr sz="1400" b="1" dirty="0">
                <a:solidFill>
                  <a:srgbClr val="0F233D"/>
                </a:solidFill>
                <a:latin typeface="Trebuchet MS"/>
                <a:cs typeface="Trebuchet MS"/>
              </a:rPr>
              <a:t>0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131053" y="6160719"/>
            <a:ext cx="3873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14" dirty="0">
                <a:solidFill>
                  <a:srgbClr val="0F233D"/>
                </a:solidFill>
                <a:latin typeface="Trebuchet MS"/>
                <a:cs typeface="Trebuchet MS"/>
              </a:rPr>
              <a:t>2016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592580" y="4506467"/>
            <a:ext cx="2395727" cy="14721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94103" y="2997707"/>
            <a:ext cx="2353056" cy="1447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584960" y="1773935"/>
            <a:ext cx="2362200" cy="11750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59151" y="3706367"/>
            <a:ext cx="1593850" cy="739140"/>
          </a:xfrm>
          <a:custGeom>
            <a:avLst/>
            <a:gdLst/>
            <a:ahLst/>
            <a:cxnLst/>
            <a:rect l="l" t="t" r="r" b="b"/>
            <a:pathLst>
              <a:path w="1593850" h="739139">
                <a:moveTo>
                  <a:pt x="0" y="739140"/>
                </a:moveTo>
                <a:lnTo>
                  <a:pt x="1593596" y="739140"/>
                </a:lnTo>
                <a:lnTo>
                  <a:pt x="1593596" y="0"/>
                </a:lnTo>
                <a:lnTo>
                  <a:pt x="0" y="0"/>
                </a:lnTo>
                <a:lnTo>
                  <a:pt x="0" y="739140"/>
                </a:lnTo>
                <a:close/>
              </a:path>
            </a:pathLst>
          </a:custGeom>
          <a:solidFill>
            <a:srgbClr val="D99492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770632" y="3624071"/>
            <a:ext cx="1002792" cy="7833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359151" y="3589782"/>
            <a:ext cx="1593850" cy="763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148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175</a:t>
            </a:r>
            <a:endParaRPr sz="2800">
              <a:latin typeface="Calibri"/>
              <a:cs typeface="Calibri"/>
            </a:endParaRPr>
          </a:p>
          <a:p>
            <a:pPr marL="411480">
              <a:lnSpc>
                <a:spcPct val="100000"/>
              </a:lnSpc>
              <a:spcBef>
                <a:spcPts val="55"/>
              </a:spcBef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тыс.ед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676144" y="3863340"/>
            <a:ext cx="813816" cy="39776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783079" y="943355"/>
            <a:ext cx="371856" cy="43586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>
            <a:spLocks noGrp="1"/>
          </p:cNvSpPr>
          <p:nvPr>
            <p:ph type="title"/>
          </p:nvPr>
        </p:nvSpPr>
        <p:spPr>
          <a:xfrm>
            <a:off x="2220595" y="946480"/>
            <a:ext cx="128397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0" i="1" spc="-220" dirty="0">
                <a:latin typeface="Arial"/>
                <a:cs typeface="Arial"/>
              </a:rPr>
              <a:t>ВСХП-2016</a:t>
            </a:r>
            <a:endParaRPr sz="22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600200" y="4504944"/>
            <a:ext cx="786384" cy="44653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581911" y="4477511"/>
            <a:ext cx="824484" cy="55473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1641348" y="4527803"/>
            <a:ext cx="711200" cy="3689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6669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209"/>
              </a:spcBef>
            </a:pP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ЛПХ</a:t>
            </a:r>
            <a:endParaRPr sz="18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362200" y="5160264"/>
            <a:ext cx="1600200" cy="830580"/>
          </a:xfrm>
          <a:custGeom>
            <a:avLst/>
            <a:gdLst/>
            <a:ahLst/>
            <a:cxnLst/>
            <a:rect l="l" t="t" r="r" b="b"/>
            <a:pathLst>
              <a:path w="1600200" h="830579">
                <a:moveTo>
                  <a:pt x="0" y="830580"/>
                </a:moveTo>
                <a:lnTo>
                  <a:pt x="1599946" y="830580"/>
                </a:lnTo>
                <a:lnTo>
                  <a:pt x="1599946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solidFill>
            <a:srgbClr val="92D050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287523" y="5093208"/>
            <a:ext cx="1095755" cy="78181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081527" y="5312664"/>
            <a:ext cx="870203" cy="40843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362200" y="5551932"/>
            <a:ext cx="656844" cy="56388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798064" y="5676900"/>
            <a:ext cx="1121664" cy="35051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2495550" y="5162803"/>
            <a:ext cx="1273810" cy="6711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50"/>
              </a:spcBef>
            </a:pPr>
            <a:r>
              <a:rPr sz="2800" b="1" dirty="0">
                <a:solidFill>
                  <a:srgbClr val="FFFFFF"/>
                </a:solidFill>
                <a:latin typeface="Trebuchet MS"/>
                <a:cs typeface="Trebuchet MS"/>
              </a:rPr>
              <a:t>23,5</a:t>
            </a:r>
            <a:r>
              <a:rPr sz="2800" b="1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rebuchet MS"/>
                <a:cs typeface="Trebuchet MS"/>
              </a:rPr>
              <a:t>млн.  </a:t>
            </a:r>
            <a:r>
              <a:rPr sz="1400" dirty="0">
                <a:solidFill>
                  <a:srgbClr val="FFFFFF"/>
                </a:solidFill>
                <a:latin typeface="Trebuchet MS"/>
                <a:cs typeface="Trebuchet MS"/>
              </a:rPr>
              <a:t>ед.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362200" y="2132076"/>
            <a:ext cx="1584960" cy="800100"/>
          </a:xfrm>
          <a:custGeom>
            <a:avLst/>
            <a:gdLst/>
            <a:ahLst/>
            <a:cxnLst/>
            <a:rect l="l" t="t" r="r" b="b"/>
            <a:pathLst>
              <a:path w="1584960" h="800100">
                <a:moveTo>
                  <a:pt x="0" y="800100"/>
                </a:moveTo>
                <a:lnTo>
                  <a:pt x="1584833" y="800100"/>
                </a:lnTo>
                <a:lnTo>
                  <a:pt x="1584833" y="0"/>
                </a:lnTo>
                <a:lnTo>
                  <a:pt x="0" y="0"/>
                </a:lnTo>
                <a:lnTo>
                  <a:pt x="0" y="800100"/>
                </a:lnTo>
                <a:close/>
              </a:path>
            </a:pathLst>
          </a:custGeom>
          <a:solidFill>
            <a:srgbClr val="928852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426207" y="2065020"/>
            <a:ext cx="903732" cy="78181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974848" y="2286000"/>
            <a:ext cx="824484" cy="40843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325623" y="2529839"/>
            <a:ext cx="533400" cy="50901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627376" y="2593848"/>
            <a:ext cx="1344168" cy="40233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2549398" y="2133092"/>
            <a:ext cx="12261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FFFFFF"/>
                </a:solidFill>
                <a:latin typeface="Trebuchet MS"/>
                <a:cs typeface="Trebuchet MS"/>
              </a:rPr>
              <a:t>36 </a:t>
            </a:r>
            <a:r>
              <a:rPr sz="1400" spc="-5" dirty="0">
                <a:solidFill>
                  <a:srgbClr val="FFFFFF"/>
                </a:solidFill>
                <a:latin typeface="Trebuchet MS"/>
                <a:cs typeface="Trebuchet MS"/>
              </a:rPr>
              <a:t>тыс.</a:t>
            </a:r>
            <a:r>
              <a:rPr sz="140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FFFFFF"/>
                </a:solidFill>
                <a:latin typeface="Trebuchet MS"/>
                <a:cs typeface="Trebuchet MS"/>
              </a:rPr>
              <a:t>ед.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361945" y="2576576"/>
            <a:ext cx="1600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Trebuchet MS"/>
                <a:cs typeface="Trebuchet MS"/>
              </a:rPr>
              <a:t>17 </a:t>
            </a:r>
            <a:r>
              <a:rPr sz="1400" spc="-5" dirty="0">
                <a:solidFill>
                  <a:srgbClr val="FFFFFF"/>
                </a:solidFill>
                <a:latin typeface="Trebuchet MS"/>
                <a:cs typeface="Trebuchet MS"/>
              </a:rPr>
              <a:t>тыс. </a:t>
            </a:r>
            <a:r>
              <a:rPr sz="1400" dirty="0">
                <a:solidFill>
                  <a:srgbClr val="FFFFFF"/>
                </a:solidFill>
                <a:latin typeface="Trebuchet MS"/>
                <a:cs typeface="Trebuchet MS"/>
              </a:rPr>
              <a:t>ед.</a:t>
            </a:r>
            <a:r>
              <a:rPr sz="14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rebuchet MS"/>
                <a:cs typeface="Trebuchet MS"/>
              </a:rPr>
              <a:t>микро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554480" y="1764792"/>
            <a:ext cx="745236" cy="44500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524000" y="1735835"/>
            <a:ext cx="815339" cy="55473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595627" y="1786127"/>
            <a:ext cx="669290" cy="37020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73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15"/>
              </a:spcBef>
            </a:pPr>
            <a:r>
              <a:rPr sz="1800" b="1" spc="-80" dirty="0">
                <a:solidFill>
                  <a:srgbClr val="001F5F"/>
                </a:solidFill>
                <a:latin typeface="Arial"/>
                <a:cs typeface="Arial"/>
              </a:rPr>
              <a:t>СХО</a:t>
            </a:r>
            <a:endParaRPr sz="18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743700" y="1072896"/>
            <a:ext cx="3051175" cy="649605"/>
          </a:xfrm>
          <a:prstGeom prst="rect">
            <a:avLst/>
          </a:prstGeom>
          <a:solidFill>
            <a:srgbClr val="F8C090">
              <a:alpha val="50195"/>
            </a:srgbClr>
          </a:solidFill>
        </p:spPr>
        <p:txBody>
          <a:bodyPr vert="horz" wrap="square" lIns="0" tIns="14922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175"/>
              </a:spcBef>
            </a:pPr>
            <a:r>
              <a:rPr sz="1600" b="1" spc="-5" dirty="0">
                <a:solidFill>
                  <a:srgbClr val="0F233D"/>
                </a:solidFill>
                <a:latin typeface="Trebuchet MS"/>
                <a:cs typeface="Trebuchet MS"/>
              </a:rPr>
              <a:t>в том числе по</a:t>
            </a:r>
            <a:r>
              <a:rPr sz="1600" b="1" spc="15" dirty="0">
                <a:solidFill>
                  <a:srgbClr val="0F233D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0F233D"/>
                </a:solidFill>
                <a:latin typeface="Trebuchet MS"/>
                <a:cs typeface="Trebuchet MS"/>
              </a:rPr>
              <a:t>отдельным</a:t>
            </a:r>
            <a:endParaRPr sz="1600">
              <a:latin typeface="Trebuchet MS"/>
              <a:cs typeface="Trebuchet MS"/>
            </a:endParaRPr>
          </a:p>
          <a:p>
            <a:pPr marL="727710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solidFill>
                  <a:srgbClr val="0F233D"/>
                </a:solidFill>
                <a:latin typeface="Trebuchet MS"/>
                <a:cs typeface="Trebuchet MS"/>
              </a:rPr>
              <a:t>видам</a:t>
            </a:r>
            <a:r>
              <a:rPr sz="1600" b="1" spc="10" dirty="0">
                <a:solidFill>
                  <a:srgbClr val="0F233D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0F233D"/>
                </a:solidFill>
                <a:latin typeface="Trebuchet MS"/>
                <a:cs typeface="Trebuchet MS"/>
              </a:rPr>
              <a:t>продукции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529012" y="2040748"/>
            <a:ext cx="135439" cy="121807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286549" y="2016364"/>
            <a:ext cx="132283" cy="121807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632132" y="2031604"/>
            <a:ext cx="135439" cy="121807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56032" y="2031661"/>
            <a:ext cx="135439" cy="123274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721856" y="1936750"/>
            <a:ext cx="32188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39140" algn="l"/>
                <a:tab pos="2082164" algn="l"/>
                <a:tab pos="2844165" algn="l"/>
              </a:tabLst>
            </a:pPr>
            <a:r>
              <a:rPr sz="1400" spc="-175" dirty="0">
                <a:solidFill>
                  <a:srgbClr val="0F233D"/>
                </a:solidFill>
                <a:latin typeface="Arial"/>
                <a:cs typeface="Arial"/>
              </a:rPr>
              <a:t>С</a:t>
            </a:r>
            <a:r>
              <a:rPr sz="1400" spc="-110" dirty="0">
                <a:solidFill>
                  <a:srgbClr val="0F233D"/>
                </a:solidFill>
                <a:latin typeface="Arial"/>
                <a:cs typeface="Arial"/>
              </a:rPr>
              <a:t>Х</a:t>
            </a:r>
            <a:r>
              <a:rPr sz="1400" dirty="0">
                <a:solidFill>
                  <a:srgbClr val="0F233D"/>
                </a:solidFill>
                <a:latin typeface="Arial"/>
                <a:cs typeface="Arial"/>
              </a:rPr>
              <a:t>О	</a:t>
            </a:r>
            <a:r>
              <a:rPr sz="1400" spc="-175" dirty="0">
                <a:solidFill>
                  <a:srgbClr val="0F233D"/>
                </a:solidFill>
                <a:latin typeface="Arial"/>
                <a:cs typeface="Arial"/>
              </a:rPr>
              <a:t>С</a:t>
            </a:r>
            <a:r>
              <a:rPr sz="1400" spc="-110" dirty="0">
                <a:solidFill>
                  <a:srgbClr val="0F233D"/>
                </a:solidFill>
                <a:latin typeface="Arial"/>
                <a:cs typeface="Arial"/>
              </a:rPr>
              <a:t>Х</a:t>
            </a:r>
            <a:r>
              <a:rPr sz="1400" dirty="0">
                <a:solidFill>
                  <a:srgbClr val="0F233D"/>
                </a:solidFill>
                <a:latin typeface="Arial"/>
                <a:cs typeface="Arial"/>
              </a:rPr>
              <a:t>О</a:t>
            </a:r>
            <a:r>
              <a:rPr sz="1400" spc="5" dirty="0">
                <a:solidFill>
                  <a:srgbClr val="0F233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F233D"/>
                </a:solidFill>
                <a:latin typeface="Arial"/>
                <a:cs typeface="Arial"/>
              </a:rPr>
              <a:t>м</a:t>
            </a:r>
            <a:r>
              <a:rPr sz="1400" spc="-5" dirty="0">
                <a:solidFill>
                  <a:srgbClr val="0F233D"/>
                </a:solidFill>
                <a:latin typeface="Arial"/>
                <a:cs typeface="Arial"/>
              </a:rPr>
              <a:t>и</a:t>
            </a:r>
            <a:r>
              <a:rPr sz="1400" dirty="0">
                <a:solidFill>
                  <a:srgbClr val="0F233D"/>
                </a:solidFill>
                <a:latin typeface="Arial"/>
                <a:cs typeface="Arial"/>
              </a:rPr>
              <a:t>кро	</a:t>
            </a:r>
            <a:r>
              <a:rPr sz="1400" spc="-110" dirty="0">
                <a:solidFill>
                  <a:srgbClr val="0F233D"/>
                </a:solidFill>
                <a:latin typeface="Arial"/>
                <a:cs typeface="Arial"/>
              </a:rPr>
              <a:t>К</a:t>
            </a:r>
            <a:r>
              <a:rPr sz="1400" spc="-15" dirty="0">
                <a:solidFill>
                  <a:srgbClr val="0F233D"/>
                </a:solidFill>
                <a:latin typeface="Arial"/>
                <a:cs typeface="Arial"/>
              </a:rPr>
              <a:t>Ф</a:t>
            </a:r>
            <a:r>
              <a:rPr sz="1400" dirty="0">
                <a:solidFill>
                  <a:srgbClr val="0F233D"/>
                </a:solidFill>
                <a:latin typeface="Arial"/>
                <a:cs typeface="Arial"/>
              </a:rPr>
              <a:t>Х	</a:t>
            </a:r>
            <a:r>
              <a:rPr sz="1400" spc="-10" dirty="0">
                <a:solidFill>
                  <a:srgbClr val="0F233D"/>
                </a:solidFill>
                <a:latin typeface="Arial"/>
                <a:cs typeface="Arial"/>
              </a:rPr>
              <a:t>Л</a:t>
            </a:r>
            <a:r>
              <a:rPr sz="1400" spc="-15" dirty="0">
                <a:solidFill>
                  <a:srgbClr val="0F233D"/>
                </a:solidFill>
                <a:latin typeface="Arial"/>
                <a:cs typeface="Arial"/>
              </a:rPr>
              <a:t>П</a:t>
            </a:r>
            <a:r>
              <a:rPr sz="1400" dirty="0">
                <a:solidFill>
                  <a:srgbClr val="0F233D"/>
                </a:solidFill>
                <a:latin typeface="Arial"/>
                <a:cs typeface="Arial"/>
              </a:rPr>
              <a:t>Х</a:t>
            </a:r>
            <a:endParaRPr sz="14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667255" y="138684"/>
            <a:ext cx="8288020" cy="501650"/>
          </a:xfrm>
          <a:prstGeom prst="rect">
            <a:avLst/>
          </a:prstGeom>
          <a:solidFill>
            <a:srgbClr val="FAD3B5">
              <a:alpha val="79998"/>
            </a:srgbClr>
          </a:solidFill>
        </p:spPr>
        <p:txBody>
          <a:bodyPr vert="horz" wrap="square" lIns="0" tIns="63500" rIns="0" bIns="0" rtlCol="0">
            <a:spAutoFit/>
          </a:bodyPr>
          <a:lstStyle/>
          <a:p>
            <a:pPr marL="2465705" marR="765175" indent="-1693545">
              <a:lnSpc>
                <a:spcPct val="100000"/>
              </a:lnSpc>
              <a:spcBef>
                <a:spcPts val="500"/>
              </a:spcBef>
            </a:pPr>
            <a:r>
              <a:rPr sz="1400" b="1" spc="-5" dirty="0">
                <a:solidFill>
                  <a:srgbClr val="0F233D"/>
                </a:solidFill>
                <a:latin typeface="Arial"/>
                <a:cs typeface="Arial"/>
              </a:rPr>
              <a:t>КТО РЕАЛЬНО </a:t>
            </a:r>
            <a:r>
              <a:rPr sz="1400" b="1" spc="-15" dirty="0">
                <a:solidFill>
                  <a:srgbClr val="0F233D"/>
                </a:solidFill>
                <a:latin typeface="Arial"/>
                <a:cs typeface="Arial"/>
              </a:rPr>
              <a:t>ЗАИНТЕРЕСОВАН </a:t>
            </a:r>
            <a:r>
              <a:rPr sz="1400" b="1" dirty="0">
                <a:solidFill>
                  <a:srgbClr val="0F233D"/>
                </a:solidFill>
                <a:latin typeface="Arial"/>
                <a:cs typeface="Arial"/>
              </a:rPr>
              <a:t>В </a:t>
            </a:r>
            <a:r>
              <a:rPr sz="1400" b="1" spc="-15" dirty="0">
                <a:solidFill>
                  <a:srgbClr val="0F233D"/>
                </a:solidFill>
                <a:latin typeface="Arial"/>
                <a:cs typeface="Arial"/>
              </a:rPr>
              <a:t>СОЗДАНИИ СЕЛЬСКОХОЗЯЙСТВЕННЫХ  </a:t>
            </a:r>
            <a:r>
              <a:rPr sz="1400" b="1" spc="-5" dirty="0">
                <a:solidFill>
                  <a:srgbClr val="0F233D"/>
                </a:solidFill>
                <a:latin typeface="Arial"/>
                <a:cs typeface="Arial"/>
              </a:rPr>
              <a:t>ПОТРЕБИТЕЛЬСКИХ</a:t>
            </a:r>
            <a:r>
              <a:rPr sz="1400" b="1" spc="20" dirty="0">
                <a:solidFill>
                  <a:srgbClr val="0F233D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0F233D"/>
                </a:solidFill>
                <a:latin typeface="Arial"/>
                <a:cs typeface="Arial"/>
              </a:rPr>
              <a:t>КООПЕРАТИВОВ</a:t>
            </a:r>
            <a:endParaRPr sz="14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7002780" y="4251959"/>
            <a:ext cx="220979" cy="1770888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043166" y="4284726"/>
            <a:ext cx="132715" cy="1671955"/>
          </a:xfrm>
          <a:custGeom>
            <a:avLst/>
            <a:gdLst/>
            <a:ahLst/>
            <a:cxnLst/>
            <a:rect l="l" t="t" r="r" b="b"/>
            <a:pathLst>
              <a:path w="132715" h="1671954">
                <a:moveTo>
                  <a:pt x="0" y="0"/>
                </a:moveTo>
                <a:lnTo>
                  <a:pt x="39116" y="37973"/>
                </a:lnTo>
                <a:lnTo>
                  <a:pt x="53467" y="80645"/>
                </a:lnTo>
                <a:lnTo>
                  <a:pt x="62865" y="134620"/>
                </a:lnTo>
                <a:lnTo>
                  <a:pt x="66294" y="196723"/>
                </a:lnTo>
                <a:lnTo>
                  <a:pt x="66294" y="639064"/>
                </a:lnTo>
                <a:lnTo>
                  <a:pt x="69723" y="701167"/>
                </a:lnTo>
                <a:lnTo>
                  <a:pt x="79121" y="755142"/>
                </a:lnTo>
                <a:lnTo>
                  <a:pt x="93472" y="797814"/>
                </a:lnTo>
                <a:lnTo>
                  <a:pt x="111632" y="825754"/>
                </a:lnTo>
                <a:lnTo>
                  <a:pt x="132588" y="835787"/>
                </a:lnTo>
                <a:lnTo>
                  <a:pt x="111632" y="845819"/>
                </a:lnTo>
                <a:lnTo>
                  <a:pt x="93472" y="873760"/>
                </a:lnTo>
                <a:lnTo>
                  <a:pt x="79121" y="916432"/>
                </a:lnTo>
                <a:lnTo>
                  <a:pt x="69723" y="970407"/>
                </a:lnTo>
                <a:lnTo>
                  <a:pt x="66294" y="1032510"/>
                </a:lnTo>
                <a:lnTo>
                  <a:pt x="66294" y="1474774"/>
                </a:lnTo>
                <a:lnTo>
                  <a:pt x="62865" y="1536979"/>
                </a:lnTo>
                <a:lnTo>
                  <a:pt x="53467" y="1591005"/>
                </a:lnTo>
                <a:lnTo>
                  <a:pt x="39116" y="1633601"/>
                </a:lnTo>
                <a:lnTo>
                  <a:pt x="20955" y="1661541"/>
                </a:lnTo>
                <a:lnTo>
                  <a:pt x="0" y="1671574"/>
                </a:lnTo>
              </a:path>
            </a:pathLst>
          </a:custGeom>
          <a:ln w="25908">
            <a:solidFill>
              <a:srgbClr val="49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886700" y="3989832"/>
            <a:ext cx="237744" cy="214884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927085" y="4025646"/>
            <a:ext cx="152400" cy="2046605"/>
          </a:xfrm>
          <a:custGeom>
            <a:avLst/>
            <a:gdLst/>
            <a:ahLst/>
            <a:cxnLst/>
            <a:rect l="l" t="t" r="r" b="b"/>
            <a:pathLst>
              <a:path w="152400" h="2046604">
                <a:moveTo>
                  <a:pt x="0" y="0"/>
                </a:moveTo>
                <a:lnTo>
                  <a:pt x="38481" y="32638"/>
                </a:lnTo>
                <a:lnTo>
                  <a:pt x="53848" y="69976"/>
                </a:lnTo>
                <a:lnTo>
                  <a:pt x="65786" y="118236"/>
                </a:lnTo>
                <a:lnTo>
                  <a:pt x="73406" y="175386"/>
                </a:lnTo>
                <a:lnTo>
                  <a:pt x="76073" y="238886"/>
                </a:lnTo>
                <a:lnTo>
                  <a:pt x="76073" y="784478"/>
                </a:lnTo>
                <a:lnTo>
                  <a:pt x="78867" y="847978"/>
                </a:lnTo>
                <a:lnTo>
                  <a:pt x="86487" y="905001"/>
                </a:lnTo>
                <a:lnTo>
                  <a:pt x="98425" y="953388"/>
                </a:lnTo>
                <a:lnTo>
                  <a:pt x="113792" y="990726"/>
                </a:lnTo>
                <a:lnTo>
                  <a:pt x="152273" y="1023238"/>
                </a:lnTo>
                <a:lnTo>
                  <a:pt x="132080" y="1031874"/>
                </a:lnTo>
                <a:lnTo>
                  <a:pt x="98425" y="1093215"/>
                </a:lnTo>
                <a:lnTo>
                  <a:pt x="86487" y="1141602"/>
                </a:lnTo>
                <a:lnTo>
                  <a:pt x="78867" y="1198625"/>
                </a:lnTo>
                <a:lnTo>
                  <a:pt x="76073" y="1262125"/>
                </a:lnTo>
                <a:lnTo>
                  <a:pt x="76073" y="1807705"/>
                </a:lnTo>
                <a:lnTo>
                  <a:pt x="73406" y="1871217"/>
                </a:lnTo>
                <a:lnTo>
                  <a:pt x="65786" y="1928279"/>
                </a:lnTo>
                <a:lnTo>
                  <a:pt x="53848" y="1976627"/>
                </a:lnTo>
                <a:lnTo>
                  <a:pt x="38481" y="2013991"/>
                </a:lnTo>
                <a:lnTo>
                  <a:pt x="20193" y="2038070"/>
                </a:lnTo>
                <a:lnTo>
                  <a:pt x="0" y="2046604"/>
                </a:lnTo>
              </a:path>
            </a:pathLst>
          </a:custGeom>
          <a:ln w="25908">
            <a:solidFill>
              <a:srgbClr val="49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708135" y="2644139"/>
            <a:ext cx="243840" cy="3291839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750045" y="2678429"/>
            <a:ext cx="155575" cy="3190875"/>
          </a:xfrm>
          <a:custGeom>
            <a:avLst/>
            <a:gdLst/>
            <a:ahLst/>
            <a:cxnLst/>
            <a:rect l="l" t="t" r="r" b="b"/>
            <a:pathLst>
              <a:path w="155575" h="3190875">
                <a:moveTo>
                  <a:pt x="0" y="0"/>
                </a:moveTo>
                <a:lnTo>
                  <a:pt x="34163" y="28829"/>
                </a:lnTo>
                <a:lnTo>
                  <a:pt x="60578" y="106298"/>
                </a:lnTo>
                <a:lnTo>
                  <a:pt x="69723" y="158877"/>
                </a:lnTo>
                <a:lnTo>
                  <a:pt x="75565" y="218567"/>
                </a:lnTo>
                <a:lnTo>
                  <a:pt x="77597" y="283591"/>
                </a:lnTo>
                <a:lnTo>
                  <a:pt x="77597" y="1311783"/>
                </a:lnTo>
                <a:lnTo>
                  <a:pt x="79756" y="1376807"/>
                </a:lnTo>
                <a:lnTo>
                  <a:pt x="85598" y="1436497"/>
                </a:lnTo>
                <a:lnTo>
                  <a:pt x="94742" y="1489202"/>
                </a:lnTo>
                <a:lnTo>
                  <a:pt x="106807" y="1533144"/>
                </a:lnTo>
                <a:lnTo>
                  <a:pt x="137541" y="1587881"/>
                </a:lnTo>
                <a:lnTo>
                  <a:pt x="155321" y="1595374"/>
                </a:lnTo>
                <a:lnTo>
                  <a:pt x="137541" y="1602867"/>
                </a:lnTo>
                <a:lnTo>
                  <a:pt x="106807" y="1657731"/>
                </a:lnTo>
                <a:lnTo>
                  <a:pt x="94742" y="1701673"/>
                </a:lnTo>
                <a:lnTo>
                  <a:pt x="85598" y="1754377"/>
                </a:lnTo>
                <a:lnTo>
                  <a:pt x="79756" y="1814068"/>
                </a:lnTo>
                <a:lnTo>
                  <a:pt x="77597" y="1879092"/>
                </a:lnTo>
                <a:lnTo>
                  <a:pt x="77597" y="2907284"/>
                </a:lnTo>
                <a:lnTo>
                  <a:pt x="75565" y="2972269"/>
                </a:lnTo>
                <a:lnTo>
                  <a:pt x="69723" y="3031972"/>
                </a:lnTo>
                <a:lnTo>
                  <a:pt x="60578" y="3084626"/>
                </a:lnTo>
                <a:lnTo>
                  <a:pt x="48514" y="3128556"/>
                </a:lnTo>
                <a:lnTo>
                  <a:pt x="17780" y="3183382"/>
                </a:lnTo>
                <a:lnTo>
                  <a:pt x="0" y="3190875"/>
                </a:lnTo>
              </a:path>
            </a:pathLst>
          </a:custGeom>
          <a:ln w="25908">
            <a:solidFill>
              <a:srgbClr val="49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567671" y="2852927"/>
            <a:ext cx="248411" cy="3083052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609581" y="2887217"/>
            <a:ext cx="158750" cy="2982595"/>
          </a:xfrm>
          <a:custGeom>
            <a:avLst/>
            <a:gdLst/>
            <a:ahLst/>
            <a:cxnLst/>
            <a:rect l="l" t="t" r="r" b="b"/>
            <a:pathLst>
              <a:path w="158750" h="2982595">
                <a:moveTo>
                  <a:pt x="0" y="0"/>
                </a:moveTo>
                <a:lnTo>
                  <a:pt x="30861" y="26416"/>
                </a:lnTo>
                <a:lnTo>
                  <a:pt x="56007" y="98298"/>
                </a:lnTo>
                <a:lnTo>
                  <a:pt x="65659" y="148082"/>
                </a:lnTo>
                <a:lnTo>
                  <a:pt x="73025" y="205104"/>
                </a:lnTo>
                <a:lnTo>
                  <a:pt x="77597" y="268097"/>
                </a:lnTo>
                <a:lnTo>
                  <a:pt x="79248" y="335788"/>
                </a:lnTo>
                <a:lnTo>
                  <a:pt x="79248" y="1155446"/>
                </a:lnTo>
                <a:lnTo>
                  <a:pt x="80899" y="1223137"/>
                </a:lnTo>
                <a:lnTo>
                  <a:pt x="85471" y="1286129"/>
                </a:lnTo>
                <a:lnTo>
                  <a:pt x="92837" y="1343152"/>
                </a:lnTo>
                <a:lnTo>
                  <a:pt x="102489" y="1392936"/>
                </a:lnTo>
                <a:lnTo>
                  <a:pt x="114173" y="1433830"/>
                </a:lnTo>
                <a:lnTo>
                  <a:pt x="142494" y="1484376"/>
                </a:lnTo>
                <a:lnTo>
                  <a:pt x="158496" y="1491234"/>
                </a:lnTo>
                <a:lnTo>
                  <a:pt x="142494" y="1498092"/>
                </a:lnTo>
                <a:lnTo>
                  <a:pt x="114173" y="1548638"/>
                </a:lnTo>
                <a:lnTo>
                  <a:pt x="102489" y="1589532"/>
                </a:lnTo>
                <a:lnTo>
                  <a:pt x="92837" y="1639316"/>
                </a:lnTo>
                <a:lnTo>
                  <a:pt x="85471" y="1696339"/>
                </a:lnTo>
                <a:lnTo>
                  <a:pt x="80899" y="1759331"/>
                </a:lnTo>
                <a:lnTo>
                  <a:pt x="79248" y="1827022"/>
                </a:lnTo>
                <a:lnTo>
                  <a:pt x="79248" y="2646680"/>
                </a:lnTo>
                <a:lnTo>
                  <a:pt x="77597" y="2714320"/>
                </a:lnTo>
                <a:lnTo>
                  <a:pt x="73025" y="2777363"/>
                </a:lnTo>
                <a:lnTo>
                  <a:pt x="65659" y="2834411"/>
                </a:lnTo>
                <a:lnTo>
                  <a:pt x="56007" y="2884106"/>
                </a:lnTo>
                <a:lnTo>
                  <a:pt x="44323" y="2925114"/>
                </a:lnTo>
                <a:lnTo>
                  <a:pt x="16002" y="2975648"/>
                </a:lnTo>
                <a:lnTo>
                  <a:pt x="0" y="2982468"/>
                </a:lnTo>
              </a:path>
            </a:pathLst>
          </a:custGeom>
          <a:ln w="25908">
            <a:solidFill>
              <a:srgbClr val="49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7183881" y="5014086"/>
            <a:ext cx="3060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0066FF"/>
                </a:solidFill>
                <a:latin typeface="Times New Roman"/>
                <a:cs typeface="Times New Roman"/>
              </a:rPr>
              <a:t>51%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8082533" y="4942713"/>
            <a:ext cx="2825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0066FF"/>
                </a:solidFill>
                <a:latin typeface="Times New Roman"/>
                <a:cs typeface="Times New Roman"/>
              </a:rPr>
              <a:t>56</a:t>
            </a:r>
            <a:r>
              <a:rPr sz="1100" dirty="0">
                <a:solidFill>
                  <a:srgbClr val="0066FF"/>
                </a:solidFill>
                <a:latin typeface="Times New Roman"/>
                <a:cs typeface="Times New Roman"/>
              </a:rPr>
              <a:t>%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8920988" y="4185284"/>
            <a:ext cx="2825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0066FF"/>
                </a:solidFill>
                <a:latin typeface="Times New Roman"/>
                <a:cs typeface="Times New Roman"/>
              </a:rPr>
              <a:t>93</a:t>
            </a:r>
            <a:r>
              <a:rPr sz="1100" dirty="0">
                <a:solidFill>
                  <a:srgbClr val="0066FF"/>
                </a:solidFill>
                <a:latin typeface="Times New Roman"/>
                <a:cs typeface="Times New Roman"/>
              </a:rPr>
              <a:t>%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9817989" y="4271009"/>
            <a:ext cx="2825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0066FF"/>
                </a:solidFill>
                <a:latin typeface="Times New Roman"/>
                <a:cs typeface="Times New Roman"/>
              </a:rPr>
              <a:t>89</a:t>
            </a:r>
            <a:r>
              <a:rPr sz="1100" dirty="0">
                <a:solidFill>
                  <a:srgbClr val="0066FF"/>
                </a:solidFill>
                <a:latin typeface="Times New Roman"/>
                <a:cs typeface="Times New Roman"/>
              </a:rPr>
              <a:t>%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1562100" y="2996183"/>
            <a:ext cx="1510284" cy="443484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524000" y="2967227"/>
            <a:ext cx="1578864" cy="554736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1601724" y="3015995"/>
            <a:ext cx="1435735" cy="3708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79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20"/>
              </a:spcBef>
            </a:pP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К(Ф)Х и</a:t>
            </a:r>
            <a:r>
              <a:rPr sz="1800" b="1" spc="-1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ИП</a:t>
            </a:r>
            <a:endParaRPr sz="180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3962400" y="1196339"/>
            <a:ext cx="1630680" cy="998219"/>
          </a:xfrm>
          <a:custGeom>
            <a:avLst/>
            <a:gdLst/>
            <a:ahLst/>
            <a:cxnLst/>
            <a:rect l="l" t="t" r="r" b="b"/>
            <a:pathLst>
              <a:path w="1630679" h="998219">
                <a:moveTo>
                  <a:pt x="0" y="997965"/>
                </a:moveTo>
                <a:lnTo>
                  <a:pt x="1630679" y="997965"/>
                </a:lnTo>
                <a:lnTo>
                  <a:pt x="1630679" y="0"/>
                </a:lnTo>
                <a:lnTo>
                  <a:pt x="0" y="0"/>
                </a:lnTo>
                <a:lnTo>
                  <a:pt x="0" y="9979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4034028" y="1094232"/>
            <a:ext cx="2485390" cy="836294"/>
          </a:xfrm>
          <a:prstGeom prst="rect">
            <a:avLst/>
          </a:prstGeom>
          <a:solidFill>
            <a:srgbClr val="E26C08">
              <a:alpha val="50195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ts val="1590"/>
              </a:lnSpc>
            </a:pPr>
            <a:r>
              <a:rPr sz="1600" b="1" spc="-5" dirty="0">
                <a:solidFill>
                  <a:srgbClr val="0F233D"/>
                </a:solidFill>
                <a:latin typeface="Trebuchet MS"/>
                <a:cs typeface="Trebuchet MS"/>
              </a:rPr>
              <a:t>Структура</a:t>
            </a:r>
            <a:r>
              <a:rPr sz="1600" b="1" spc="-30" dirty="0">
                <a:solidFill>
                  <a:srgbClr val="0F233D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0F233D"/>
                </a:solidFill>
                <a:latin typeface="Trebuchet MS"/>
                <a:cs typeface="Trebuchet MS"/>
              </a:rPr>
              <a:t>производства</a:t>
            </a:r>
            <a:endParaRPr sz="1600">
              <a:latin typeface="Trebuchet MS"/>
              <a:cs typeface="Trebuchet MS"/>
            </a:endParaRPr>
          </a:p>
          <a:p>
            <a:pPr marL="18415" marR="333375">
              <a:lnSpc>
                <a:spcPct val="100000"/>
              </a:lnSpc>
              <a:spcBef>
                <a:spcPts val="565"/>
              </a:spcBef>
            </a:pPr>
            <a:r>
              <a:rPr sz="1600" b="1" spc="-5" dirty="0">
                <a:solidFill>
                  <a:srgbClr val="0F233D"/>
                </a:solidFill>
                <a:latin typeface="Trebuchet MS"/>
                <a:cs typeface="Trebuchet MS"/>
              </a:rPr>
              <a:t>продукции сельского  хозяйства,%</a:t>
            </a:r>
            <a:endParaRPr sz="1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R="5080">
              <a:lnSpc>
                <a:spcPts val="4750"/>
              </a:lnSpc>
              <a:spcBef>
                <a:spcPts val="705"/>
              </a:spcBef>
            </a:pPr>
            <a:r>
              <a:rPr spc="-5" dirty="0"/>
              <a:t>Источники </a:t>
            </a:r>
            <a:r>
              <a:rPr dirty="0"/>
              <a:t>формирования </a:t>
            </a:r>
            <a:r>
              <a:rPr spc="-5" dirty="0"/>
              <a:t>имущества  кооператива</a:t>
            </a:r>
          </a:p>
        </p:txBody>
      </p:sp>
      <p:sp>
        <p:nvSpPr>
          <p:cNvPr id="3" name="object 3"/>
          <p:cNvSpPr/>
          <p:nvPr/>
        </p:nvSpPr>
        <p:spPr>
          <a:xfrm>
            <a:off x="6061709" y="4431029"/>
            <a:ext cx="3192780" cy="549275"/>
          </a:xfrm>
          <a:custGeom>
            <a:avLst/>
            <a:gdLst/>
            <a:ahLst/>
            <a:cxnLst/>
            <a:rect l="l" t="t" r="r" b="b"/>
            <a:pathLst>
              <a:path w="3192779" h="549275">
                <a:moveTo>
                  <a:pt x="3192399" y="549021"/>
                </a:moveTo>
                <a:lnTo>
                  <a:pt x="3192399" y="434848"/>
                </a:lnTo>
                <a:lnTo>
                  <a:pt x="0" y="434848"/>
                </a:lnTo>
                <a:lnTo>
                  <a:pt x="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61709" y="4431029"/>
            <a:ext cx="1064260" cy="549275"/>
          </a:xfrm>
          <a:custGeom>
            <a:avLst/>
            <a:gdLst/>
            <a:ahLst/>
            <a:cxnLst/>
            <a:rect l="l" t="t" r="r" b="b"/>
            <a:pathLst>
              <a:path w="1064259" h="549275">
                <a:moveTo>
                  <a:pt x="1064133" y="549021"/>
                </a:moveTo>
                <a:lnTo>
                  <a:pt x="1064133" y="434848"/>
                </a:lnTo>
                <a:lnTo>
                  <a:pt x="0" y="434848"/>
                </a:lnTo>
                <a:lnTo>
                  <a:pt x="0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99482" y="4427982"/>
            <a:ext cx="1062355" cy="549275"/>
          </a:xfrm>
          <a:custGeom>
            <a:avLst/>
            <a:gdLst/>
            <a:ahLst/>
            <a:cxnLst/>
            <a:rect l="l" t="t" r="r" b="b"/>
            <a:pathLst>
              <a:path w="1062354" h="549275">
                <a:moveTo>
                  <a:pt x="0" y="549021"/>
                </a:moveTo>
                <a:lnTo>
                  <a:pt x="0" y="434848"/>
                </a:lnTo>
                <a:lnTo>
                  <a:pt x="1061974" y="434848"/>
                </a:lnTo>
                <a:lnTo>
                  <a:pt x="1061974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68929" y="4431029"/>
            <a:ext cx="3192780" cy="549275"/>
          </a:xfrm>
          <a:custGeom>
            <a:avLst/>
            <a:gdLst/>
            <a:ahLst/>
            <a:cxnLst/>
            <a:rect l="l" t="t" r="r" b="b"/>
            <a:pathLst>
              <a:path w="3192779" h="549275">
                <a:moveTo>
                  <a:pt x="0" y="549021"/>
                </a:moveTo>
                <a:lnTo>
                  <a:pt x="0" y="434848"/>
                </a:lnTo>
                <a:lnTo>
                  <a:pt x="3192399" y="434848"/>
                </a:lnTo>
                <a:lnTo>
                  <a:pt x="3192399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126985" y="2782061"/>
            <a:ext cx="1066800" cy="549275"/>
          </a:xfrm>
          <a:custGeom>
            <a:avLst/>
            <a:gdLst/>
            <a:ahLst/>
            <a:cxnLst/>
            <a:rect l="l" t="t" r="r" b="b"/>
            <a:pathLst>
              <a:path w="1066800" h="549275">
                <a:moveTo>
                  <a:pt x="1066292" y="549021"/>
                </a:moveTo>
                <a:lnTo>
                  <a:pt x="1066292" y="434848"/>
                </a:lnTo>
                <a:lnTo>
                  <a:pt x="0" y="434848"/>
                </a:lnTo>
                <a:lnTo>
                  <a:pt x="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61709" y="2783585"/>
            <a:ext cx="1064260" cy="549275"/>
          </a:xfrm>
          <a:custGeom>
            <a:avLst/>
            <a:gdLst/>
            <a:ahLst/>
            <a:cxnLst/>
            <a:rect l="l" t="t" r="r" b="b"/>
            <a:pathLst>
              <a:path w="1064259" h="549275">
                <a:moveTo>
                  <a:pt x="0" y="549021"/>
                </a:moveTo>
                <a:lnTo>
                  <a:pt x="0" y="434848"/>
                </a:lnTo>
                <a:lnTo>
                  <a:pt x="1064133" y="434848"/>
                </a:lnTo>
                <a:lnTo>
                  <a:pt x="1064133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11823" y="1684020"/>
            <a:ext cx="1824355" cy="1099185"/>
          </a:xfrm>
          <a:custGeom>
            <a:avLst/>
            <a:gdLst/>
            <a:ahLst/>
            <a:cxnLst/>
            <a:rect l="l" t="t" r="r" b="b"/>
            <a:pathLst>
              <a:path w="1824354" h="1099185">
                <a:moveTo>
                  <a:pt x="1641094" y="0"/>
                </a:moveTo>
                <a:lnTo>
                  <a:pt x="183134" y="0"/>
                </a:lnTo>
                <a:lnTo>
                  <a:pt x="134467" y="6545"/>
                </a:lnTo>
                <a:lnTo>
                  <a:pt x="90725" y="25014"/>
                </a:lnTo>
                <a:lnTo>
                  <a:pt x="53657" y="53657"/>
                </a:lnTo>
                <a:lnTo>
                  <a:pt x="25014" y="90725"/>
                </a:lnTo>
                <a:lnTo>
                  <a:pt x="6545" y="134467"/>
                </a:lnTo>
                <a:lnTo>
                  <a:pt x="0" y="183134"/>
                </a:lnTo>
                <a:lnTo>
                  <a:pt x="0" y="915670"/>
                </a:lnTo>
                <a:lnTo>
                  <a:pt x="6545" y="964336"/>
                </a:lnTo>
                <a:lnTo>
                  <a:pt x="25014" y="1008078"/>
                </a:lnTo>
                <a:lnTo>
                  <a:pt x="53657" y="1045146"/>
                </a:lnTo>
                <a:lnTo>
                  <a:pt x="90725" y="1073789"/>
                </a:lnTo>
                <a:lnTo>
                  <a:pt x="134467" y="1092258"/>
                </a:lnTo>
                <a:lnTo>
                  <a:pt x="183134" y="1098804"/>
                </a:lnTo>
                <a:lnTo>
                  <a:pt x="1641094" y="1098804"/>
                </a:lnTo>
                <a:lnTo>
                  <a:pt x="1689760" y="1092258"/>
                </a:lnTo>
                <a:lnTo>
                  <a:pt x="1733502" y="1073789"/>
                </a:lnTo>
                <a:lnTo>
                  <a:pt x="1770570" y="1045146"/>
                </a:lnTo>
                <a:lnTo>
                  <a:pt x="1799213" y="1008078"/>
                </a:lnTo>
                <a:lnTo>
                  <a:pt x="1817682" y="964336"/>
                </a:lnTo>
                <a:lnTo>
                  <a:pt x="1824227" y="915670"/>
                </a:lnTo>
                <a:lnTo>
                  <a:pt x="1824227" y="183134"/>
                </a:lnTo>
                <a:lnTo>
                  <a:pt x="1817682" y="134467"/>
                </a:lnTo>
                <a:lnTo>
                  <a:pt x="1799213" y="90725"/>
                </a:lnTo>
                <a:lnTo>
                  <a:pt x="1770570" y="53657"/>
                </a:lnTo>
                <a:lnTo>
                  <a:pt x="1733502" y="25014"/>
                </a:lnTo>
                <a:lnTo>
                  <a:pt x="1689760" y="6545"/>
                </a:lnTo>
                <a:lnTo>
                  <a:pt x="164109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11823" y="1684020"/>
            <a:ext cx="1824355" cy="1099185"/>
          </a:xfrm>
          <a:custGeom>
            <a:avLst/>
            <a:gdLst/>
            <a:ahLst/>
            <a:cxnLst/>
            <a:rect l="l" t="t" r="r" b="b"/>
            <a:pathLst>
              <a:path w="1824354" h="1099185">
                <a:moveTo>
                  <a:pt x="0" y="183134"/>
                </a:moveTo>
                <a:lnTo>
                  <a:pt x="6545" y="134467"/>
                </a:lnTo>
                <a:lnTo>
                  <a:pt x="25014" y="90725"/>
                </a:lnTo>
                <a:lnTo>
                  <a:pt x="53657" y="53657"/>
                </a:lnTo>
                <a:lnTo>
                  <a:pt x="90725" y="25014"/>
                </a:lnTo>
                <a:lnTo>
                  <a:pt x="134467" y="6545"/>
                </a:lnTo>
                <a:lnTo>
                  <a:pt x="183134" y="0"/>
                </a:lnTo>
                <a:lnTo>
                  <a:pt x="1641094" y="0"/>
                </a:lnTo>
                <a:lnTo>
                  <a:pt x="1689760" y="6545"/>
                </a:lnTo>
                <a:lnTo>
                  <a:pt x="1733502" y="25014"/>
                </a:lnTo>
                <a:lnTo>
                  <a:pt x="1770570" y="53657"/>
                </a:lnTo>
                <a:lnTo>
                  <a:pt x="1799213" y="90725"/>
                </a:lnTo>
                <a:lnTo>
                  <a:pt x="1817682" y="134467"/>
                </a:lnTo>
                <a:lnTo>
                  <a:pt x="1824227" y="183134"/>
                </a:lnTo>
                <a:lnTo>
                  <a:pt x="1824227" y="915670"/>
                </a:lnTo>
                <a:lnTo>
                  <a:pt x="1817682" y="964336"/>
                </a:lnTo>
                <a:lnTo>
                  <a:pt x="1799213" y="1008078"/>
                </a:lnTo>
                <a:lnTo>
                  <a:pt x="1770570" y="1045146"/>
                </a:lnTo>
                <a:lnTo>
                  <a:pt x="1733502" y="1073789"/>
                </a:lnTo>
                <a:lnTo>
                  <a:pt x="1689760" y="1092258"/>
                </a:lnTo>
                <a:lnTo>
                  <a:pt x="1641094" y="1098804"/>
                </a:lnTo>
                <a:lnTo>
                  <a:pt x="183134" y="1098804"/>
                </a:lnTo>
                <a:lnTo>
                  <a:pt x="134467" y="1092258"/>
                </a:lnTo>
                <a:lnTo>
                  <a:pt x="90725" y="1073789"/>
                </a:lnTo>
                <a:lnTo>
                  <a:pt x="53657" y="1045146"/>
                </a:lnTo>
                <a:lnTo>
                  <a:pt x="25014" y="1008078"/>
                </a:lnTo>
                <a:lnTo>
                  <a:pt x="6545" y="964336"/>
                </a:lnTo>
                <a:lnTo>
                  <a:pt x="0" y="915670"/>
                </a:lnTo>
                <a:lnTo>
                  <a:pt x="0" y="18313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553327" y="1988058"/>
            <a:ext cx="114109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Arial"/>
                <a:cs typeface="Arial"/>
              </a:rPr>
              <a:t>Имущество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spc="-5" dirty="0">
                <a:latin typeface="Arial"/>
                <a:cs typeface="Arial"/>
              </a:rPr>
              <a:t>кооператива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148071" y="3331464"/>
            <a:ext cx="1824355" cy="1099185"/>
          </a:xfrm>
          <a:custGeom>
            <a:avLst/>
            <a:gdLst/>
            <a:ahLst/>
            <a:cxnLst/>
            <a:rect l="l" t="t" r="r" b="b"/>
            <a:pathLst>
              <a:path w="1824354" h="1099185">
                <a:moveTo>
                  <a:pt x="1641094" y="0"/>
                </a:moveTo>
                <a:lnTo>
                  <a:pt x="183134" y="0"/>
                </a:lnTo>
                <a:lnTo>
                  <a:pt x="134467" y="6545"/>
                </a:lnTo>
                <a:lnTo>
                  <a:pt x="90725" y="25014"/>
                </a:lnTo>
                <a:lnTo>
                  <a:pt x="53657" y="53657"/>
                </a:lnTo>
                <a:lnTo>
                  <a:pt x="25014" y="90725"/>
                </a:lnTo>
                <a:lnTo>
                  <a:pt x="6545" y="134467"/>
                </a:lnTo>
                <a:lnTo>
                  <a:pt x="0" y="183134"/>
                </a:lnTo>
                <a:lnTo>
                  <a:pt x="0" y="915670"/>
                </a:lnTo>
                <a:lnTo>
                  <a:pt x="6545" y="964336"/>
                </a:lnTo>
                <a:lnTo>
                  <a:pt x="25014" y="1008078"/>
                </a:lnTo>
                <a:lnTo>
                  <a:pt x="53657" y="1045146"/>
                </a:lnTo>
                <a:lnTo>
                  <a:pt x="90725" y="1073789"/>
                </a:lnTo>
                <a:lnTo>
                  <a:pt x="134467" y="1092258"/>
                </a:lnTo>
                <a:lnTo>
                  <a:pt x="183134" y="1098804"/>
                </a:lnTo>
                <a:lnTo>
                  <a:pt x="1641094" y="1098804"/>
                </a:lnTo>
                <a:lnTo>
                  <a:pt x="1689760" y="1092258"/>
                </a:lnTo>
                <a:lnTo>
                  <a:pt x="1733502" y="1073789"/>
                </a:lnTo>
                <a:lnTo>
                  <a:pt x="1770570" y="1045146"/>
                </a:lnTo>
                <a:lnTo>
                  <a:pt x="1799213" y="1008078"/>
                </a:lnTo>
                <a:lnTo>
                  <a:pt x="1817682" y="964336"/>
                </a:lnTo>
                <a:lnTo>
                  <a:pt x="1824227" y="915670"/>
                </a:lnTo>
                <a:lnTo>
                  <a:pt x="1824227" y="183134"/>
                </a:lnTo>
                <a:lnTo>
                  <a:pt x="1817682" y="134467"/>
                </a:lnTo>
                <a:lnTo>
                  <a:pt x="1799213" y="90725"/>
                </a:lnTo>
                <a:lnTo>
                  <a:pt x="1770570" y="53657"/>
                </a:lnTo>
                <a:lnTo>
                  <a:pt x="1733502" y="25014"/>
                </a:lnTo>
                <a:lnTo>
                  <a:pt x="1689760" y="6545"/>
                </a:lnTo>
                <a:lnTo>
                  <a:pt x="164109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48071" y="3331464"/>
            <a:ext cx="1824355" cy="1099185"/>
          </a:xfrm>
          <a:custGeom>
            <a:avLst/>
            <a:gdLst/>
            <a:ahLst/>
            <a:cxnLst/>
            <a:rect l="l" t="t" r="r" b="b"/>
            <a:pathLst>
              <a:path w="1824354" h="1099185">
                <a:moveTo>
                  <a:pt x="0" y="183134"/>
                </a:moveTo>
                <a:lnTo>
                  <a:pt x="6545" y="134467"/>
                </a:lnTo>
                <a:lnTo>
                  <a:pt x="25014" y="90725"/>
                </a:lnTo>
                <a:lnTo>
                  <a:pt x="53657" y="53657"/>
                </a:lnTo>
                <a:lnTo>
                  <a:pt x="90725" y="25014"/>
                </a:lnTo>
                <a:lnTo>
                  <a:pt x="134467" y="6545"/>
                </a:lnTo>
                <a:lnTo>
                  <a:pt x="183134" y="0"/>
                </a:lnTo>
                <a:lnTo>
                  <a:pt x="1641094" y="0"/>
                </a:lnTo>
                <a:lnTo>
                  <a:pt x="1689760" y="6545"/>
                </a:lnTo>
                <a:lnTo>
                  <a:pt x="1733502" y="25014"/>
                </a:lnTo>
                <a:lnTo>
                  <a:pt x="1770570" y="53657"/>
                </a:lnTo>
                <a:lnTo>
                  <a:pt x="1799213" y="90725"/>
                </a:lnTo>
                <a:lnTo>
                  <a:pt x="1817682" y="134467"/>
                </a:lnTo>
                <a:lnTo>
                  <a:pt x="1824227" y="183134"/>
                </a:lnTo>
                <a:lnTo>
                  <a:pt x="1824227" y="915670"/>
                </a:lnTo>
                <a:lnTo>
                  <a:pt x="1817682" y="964336"/>
                </a:lnTo>
                <a:lnTo>
                  <a:pt x="1799213" y="1008078"/>
                </a:lnTo>
                <a:lnTo>
                  <a:pt x="1770570" y="1045146"/>
                </a:lnTo>
                <a:lnTo>
                  <a:pt x="1733502" y="1073789"/>
                </a:lnTo>
                <a:lnTo>
                  <a:pt x="1689760" y="1092258"/>
                </a:lnTo>
                <a:lnTo>
                  <a:pt x="1641094" y="1098804"/>
                </a:lnTo>
                <a:lnTo>
                  <a:pt x="183134" y="1098804"/>
                </a:lnTo>
                <a:lnTo>
                  <a:pt x="134467" y="1092258"/>
                </a:lnTo>
                <a:lnTo>
                  <a:pt x="90725" y="1073789"/>
                </a:lnTo>
                <a:lnTo>
                  <a:pt x="53657" y="1045146"/>
                </a:lnTo>
                <a:lnTo>
                  <a:pt x="25014" y="1008078"/>
                </a:lnTo>
                <a:lnTo>
                  <a:pt x="6545" y="964336"/>
                </a:lnTo>
                <a:lnTo>
                  <a:pt x="0" y="915670"/>
                </a:lnTo>
                <a:lnTo>
                  <a:pt x="0" y="18313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450840" y="3635755"/>
            <a:ext cx="12192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7645" marR="5080" indent="-19558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Arial"/>
                <a:cs typeface="Arial"/>
              </a:rPr>
              <a:t>Соб</a:t>
            </a:r>
            <a:r>
              <a:rPr sz="1500" dirty="0">
                <a:latin typeface="Arial"/>
                <a:cs typeface="Arial"/>
              </a:rPr>
              <a:t>ст</a:t>
            </a:r>
            <a:r>
              <a:rPr sz="1500" spc="-20" dirty="0">
                <a:latin typeface="Arial"/>
                <a:cs typeface="Arial"/>
              </a:rPr>
              <a:t>в</a:t>
            </a:r>
            <a:r>
              <a:rPr sz="1500" dirty="0">
                <a:latin typeface="Arial"/>
                <a:cs typeface="Arial"/>
              </a:rPr>
              <a:t>е</a:t>
            </a:r>
            <a:r>
              <a:rPr sz="1500" spc="-5" dirty="0">
                <a:latin typeface="Arial"/>
                <a:cs typeface="Arial"/>
              </a:rPr>
              <a:t>нные  </a:t>
            </a:r>
            <a:r>
              <a:rPr sz="1500" spc="-10" dirty="0">
                <a:latin typeface="Arial"/>
                <a:cs typeface="Arial"/>
              </a:rPr>
              <a:t>средства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277100" y="3331464"/>
            <a:ext cx="1824355" cy="1099185"/>
          </a:xfrm>
          <a:custGeom>
            <a:avLst/>
            <a:gdLst/>
            <a:ahLst/>
            <a:cxnLst/>
            <a:rect l="l" t="t" r="r" b="b"/>
            <a:pathLst>
              <a:path w="1824354" h="1099185">
                <a:moveTo>
                  <a:pt x="1641094" y="0"/>
                </a:moveTo>
                <a:lnTo>
                  <a:pt x="183134" y="0"/>
                </a:lnTo>
                <a:lnTo>
                  <a:pt x="134467" y="6545"/>
                </a:lnTo>
                <a:lnTo>
                  <a:pt x="90725" y="25014"/>
                </a:lnTo>
                <a:lnTo>
                  <a:pt x="53657" y="53657"/>
                </a:lnTo>
                <a:lnTo>
                  <a:pt x="25014" y="90725"/>
                </a:lnTo>
                <a:lnTo>
                  <a:pt x="6545" y="134467"/>
                </a:lnTo>
                <a:lnTo>
                  <a:pt x="0" y="183134"/>
                </a:lnTo>
                <a:lnTo>
                  <a:pt x="0" y="915670"/>
                </a:lnTo>
                <a:lnTo>
                  <a:pt x="6545" y="964336"/>
                </a:lnTo>
                <a:lnTo>
                  <a:pt x="25014" y="1008078"/>
                </a:lnTo>
                <a:lnTo>
                  <a:pt x="53657" y="1045146"/>
                </a:lnTo>
                <a:lnTo>
                  <a:pt x="90725" y="1073789"/>
                </a:lnTo>
                <a:lnTo>
                  <a:pt x="134467" y="1092258"/>
                </a:lnTo>
                <a:lnTo>
                  <a:pt x="183134" y="1098804"/>
                </a:lnTo>
                <a:lnTo>
                  <a:pt x="1641094" y="1098804"/>
                </a:lnTo>
                <a:lnTo>
                  <a:pt x="1689760" y="1092258"/>
                </a:lnTo>
                <a:lnTo>
                  <a:pt x="1733502" y="1073789"/>
                </a:lnTo>
                <a:lnTo>
                  <a:pt x="1770570" y="1045146"/>
                </a:lnTo>
                <a:lnTo>
                  <a:pt x="1799213" y="1008078"/>
                </a:lnTo>
                <a:lnTo>
                  <a:pt x="1817682" y="964336"/>
                </a:lnTo>
                <a:lnTo>
                  <a:pt x="1824227" y="915670"/>
                </a:lnTo>
                <a:lnTo>
                  <a:pt x="1824227" y="183134"/>
                </a:lnTo>
                <a:lnTo>
                  <a:pt x="1817682" y="134467"/>
                </a:lnTo>
                <a:lnTo>
                  <a:pt x="1799213" y="90725"/>
                </a:lnTo>
                <a:lnTo>
                  <a:pt x="1770570" y="53657"/>
                </a:lnTo>
                <a:lnTo>
                  <a:pt x="1733502" y="25014"/>
                </a:lnTo>
                <a:lnTo>
                  <a:pt x="1689760" y="6545"/>
                </a:lnTo>
                <a:lnTo>
                  <a:pt x="164109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77100" y="3331464"/>
            <a:ext cx="1824355" cy="1099185"/>
          </a:xfrm>
          <a:custGeom>
            <a:avLst/>
            <a:gdLst/>
            <a:ahLst/>
            <a:cxnLst/>
            <a:rect l="l" t="t" r="r" b="b"/>
            <a:pathLst>
              <a:path w="1824354" h="1099185">
                <a:moveTo>
                  <a:pt x="0" y="183134"/>
                </a:moveTo>
                <a:lnTo>
                  <a:pt x="6545" y="134467"/>
                </a:lnTo>
                <a:lnTo>
                  <a:pt x="25014" y="90725"/>
                </a:lnTo>
                <a:lnTo>
                  <a:pt x="53657" y="53657"/>
                </a:lnTo>
                <a:lnTo>
                  <a:pt x="90725" y="25014"/>
                </a:lnTo>
                <a:lnTo>
                  <a:pt x="134467" y="6545"/>
                </a:lnTo>
                <a:lnTo>
                  <a:pt x="183134" y="0"/>
                </a:lnTo>
                <a:lnTo>
                  <a:pt x="1641094" y="0"/>
                </a:lnTo>
                <a:lnTo>
                  <a:pt x="1689760" y="6545"/>
                </a:lnTo>
                <a:lnTo>
                  <a:pt x="1733502" y="25014"/>
                </a:lnTo>
                <a:lnTo>
                  <a:pt x="1770570" y="53657"/>
                </a:lnTo>
                <a:lnTo>
                  <a:pt x="1799213" y="90725"/>
                </a:lnTo>
                <a:lnTo>
                  <a:pt x="1817682" y="134467"/>
                </a:lnTo>
                <a:lnTo>
                  <a:pt x="1824227" y="183134"/>
                </a:lnTo>
                <a:lnTo>
                  <a:pt x="1824227" y="915670"/>
                </a:lnTo>
                <a:lnTo>
                  <a:pt x="1817682" y="964336"/>
                </a:lnTo>
                <a:lnTo>
                  <a:pt x="1799213" y="1008078"/>
                </a:lnTo>
                <a:lnTo>
                  <a:pt x="1770570" y="1045146"/>
                </a:lnTo>
                <a:lnTo>
                  <a:pt x="1733502" y="1073789"/>
                </a:lnTo>
                <a:lnTo>
                  <a:pt x="1689760" y="1092258"/>
                </a:lnTo>
                <a:lnTo>
                  <a:pt x="1641094" y="1098804"/>
                </a:lnTo>
                <a:lnTo>
                  <a:pt x="183134" y="1098804"/>
                </a:lnTo>
                <a:lnTo>
                  <a:pt x="134467" y="1092258"/>
                </a:lnTo>
                <a:lnTo>
                  <a:pt x="90725" y="1073789"/>
                </a:lnTo>
                <a:lnTo>
                  <a:pt x="53657" y="1045146"/>
                </a:lnTo>
                <a:lnTo>
                  <a:pt x="25014" y="1008078"/>
                </a:lnTo>
                <a:lnTo>
                  <a:pt x="6545" y="964336"/>
                </a:lnTo>
                <a:lnTo>
                  <a:pt x="0" y="915670"/>
                </a:lnTo>
                <a:lnTo>
                  <a:pt x="0" y="18313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771638" y="3635755"/>
            <a:ext cx="8337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 marR="5080" indent="-3175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Заёмные  ср</a:t>
            </a:r>
            <a:r>
              <a:rPr sz="1500" spc="-35" dirty="0">
                <a:latin typeface="Arial"/>
                <a:cs typeface="Arial"/>
              </a:rPr>
              <a:t>е</a:t>
            </a:r>
            <a:r>
              <a:rPr sz="1500" spc="-5" dirty="0">
                <a:latin typeface="Arial"/>
                <a:cs typeface="Arial"/>
              </a:rPr>
              <a:t>д</a:t>
            </a:r>
            <a:r>
              <a:rPr sz="1500" spc="5" dirty="0">
                <a:latin typeface="Arial"/>
                <a:cs typeface="Arial"/>
              </a:rPr>
              <a:t>с</a:t>
            </a:r>
            <a:r>
              <a:rPr sz="1500" dirty="0">
                <a:latin typeface="Arial"/>
                <a:cs typeface="Arial"/>
              </a:rPr>
              <a:t>т</a:t>
            </a:r>
            <a:r>
              <a:rPr sz="1500" spc="-20" dirty="0">
                <a:latin typeface="Arial"/>
                <a:cs typeface="Arial"/>
              </a:rPr>
              <a:t>в</a:t>
            </a:r>
            <a:r>
              <a:rPr sz="1500" dirty="0">
                <a:latin typeface="Arial"/>
                <a:cs typeface="Arial"/>
              </a:rPr>
              <a:t>а</a:t>
            </a:r>
            <a:endParaRPr sz="15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955292" y="4978908"/>
            <a:ext cx="1824355" cy="1099185"/>
          </a:xfrm>
          <a:custGeom>
            <a:avLst/>
            <a:gdLst/>
            <a:ahLst/>
            <a:cxnLst/>
            <a:rect l="l" t="t" r="r" b="b"/>
            <a:pathLst>
              <a:path w="1824354" h="1099185">
                <a:moveTo>
                  <a:pt x="1641094" y="0"/>
                </a:moveTo>
                <a:lnTo>
                  <a:pt x="183134" y="0"/>
                </a:lnTo>
                <a:lnTo>
                  <a:pt x="134467" y="6545"/>
                </a:lnTo>
                <a:lnTo>
                  <a:pt x="90725" y="25014"/>
                </a:lnTo>
                <a:lnTo>
                  <a:pt x="53657" y="53657"/>
                </a:lnTo>
                <a:lnTo>
                  <a:pt x="25014" y="90725"/>
                </a:lnTo>
                <a:lnTo>
                  <a:pt x="6545" y="134467"/>
                </a:lnTo>
                <a:lnTo>
                  <a:pt x="0" y="183133"/>
                </a:lnTo>
                <a:lnTo>
                  <a:pt x="0" y="915669"/>
                </a:lnTo>
                <a:lnTo>
                  <a:pt x="6545" y="964354"/>
                </a:lnTo>
                <a:lnTo>
                  <a:pt x="25014" y="1008101"/>
                </a:lnTo>
                <a:lnTo>
                  <a:pt x="53657" y="1045165"/>
                </a:lnTo>
                <a:lnTo>
                  <a:pt x="90725" y="1073800"/>
                </a:lnTo>
                <a:lnTo>
                  <a:pt x="134467" y="1092262"/>
                </a:lnTo>
                <a:lnTo>
                  <a:pt x="183134" y="1098803"/>
                </a:lnTo>
                <a:lnTo>
                  <a:pt x="1641094" y="1098803"/>
                </a:lnTo>
                <a:lnTo>
                  <a:pt x="1689760" y="1092262"/>
                </a:lnTo>
                <a:lnTo>
                  <a:pt x="1733502" y="1073800"/>
                </a:lnTo>
                <a:lnTo>
                  <a:pt x="1770570" y="1045165"/>
                </a:lnTo>
                <a:lnTo>
                  <a:pt x="1799213" y="1008101"/>
                </a:lnTo>
                <a:lnTo>
                  <a:pt x="1817682" y="964354"/>
                </a:lnTo>
                <a:lnTo>
                  <a:pt x="1824227" y="915669"/>
                </a:lnTo>
                <a:lnTo>
                  <a:pt x="1824227" y="183133"/>
                </a:lnTo>
                <a:lnTo>
                  <a:pt x="1817682" y="134467"/>
                </a:lnTo>
                <a:lnTo>
                  <a:pt x="1799213" y="90725"/>
                </a:lnTo>
                <a:lnTo>
                  <a:pt x="1770570" y="53657"/>
                </a:lnTo>
                <a:lnTo>
                  <a:pt x="1733502" y="25014"/>
                </a:lnTo>
                <a:lnTo>
                  <a:pt x="1689760" y="6545"/>
                </a:lnTo>
                <a:lnTo>
                  <a:pt x="164109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55292" y="4978908"/>
            <a:ext cx="1824355" cy="1099185"/>
          </a:xfrm>
          <a:custGeom>
            <a:avLst/>
            <a:gdLst/>
            <a:ahLst/>
            <a:cxnLst/>
            <a:rect l="l" t="t" r="r" b="b"/>
            <a:pathLst>
              <a:path w="1824354" h="1099185">
                <a:moveTo>
                  <a:pt x="0" y="183133"/>
                </a:moveTo>
                <a:lnTo>
                  <a:pt x="6545" y="134467"/>
                </a:lnTo>
                <a:lnTo>
                  <a:pt x="25014" y="90725"/>
                </a:lnTo>
                <a:lnTo>
                  <a:pt x="53657" y="53657"/>
                </a:lnTo>
                <a:lnTo>
                  <a:pt x="90725" y="25014"/>
                </a:lnTo>
                <a:lnTo>
                  <a:pt x="134467" y="6545"/>
                </a:lnTo>
                <a:lnTo>
                  <a:pt x="183134" y="0"/>
                </a:lnTo>
                <a:lnTo>
                  <a:pt x="1641094" y="0"/>
                </a:lnTo>
                <a:lnTo>
                  <a:pt x="1689760" y="6545"/>
                </a:lnTo>
                <a:lnTo>
                  <a:pt x="1733502" y="25014"/>
                </a:lnTo>
                <a:lnTo>
                  <a:pt x="1770570" y="53657"/>
                </a:lnTo>
                <a:lnTo>
                  <a:pt x="1799213" y="90725"/>
                </a:lnTo>
                <a:lnTo>
                  <a:pt x="1817682" y="134467"/>
                </a:lnTo>
                <a:lnTo>
                  <a:pt x="1824227" y="183133"/>
                </a:lnTo>
                <a:lnTo>
                  <a:pt x="1824227" y="915669"/>
                </a:lnTo>
                <a:lnTo>
                  <a:pt x="1817682" y="964354"/>
                </a:lnTo>
                <a:lnTo>
                  <a:pt x="1799213" y="1008101"/>
                </a:lnTo>
                <a:lnTo>
                  <a:pt x="1770570" y="1045165"/>
                </a:lnTo>
                <a:lnTo>
                  <a:pt x="1733502" y="1073800"/>
                </a:lnTo>
                <a:lnTo>
                  <a:pt x="1689760" y="1092262"/>
                </a:lnTo>
                <a:lnTo>
                  <a:pt x="1641094" y="1098803"/>
                </a:lnTo>
                <a:lnTo>
                  <a:pt x="183134" y="1098803"/>
                </a:lnTo>
                <a:lnTo>
                  <a:pt x="134467" y="1092262"/>
                </a:lnTo>
                <a:lnTo>
                  <a:pt x="90725" y="1073800"/>
                </a:lnTo>
                <a:lnTo>
                  <a:pt x="53657" y="1045165"/>
                </a:lnTo>
                <a:lnTo>
                  <a:pt x="25014" y="1008101"/>
                </a:lnTo>
                <a:lnTo>
                  <a:pt x="6545" y="964354"/>
                </a:lnTo>
                <a:lnTo>
                  <a:pt x="0" y="915669"/>
                </a:lnTo>
                <a:lnTo>
                  <a:pt x="0" y="18313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166620" y="5397804"/>
            <a:ext cx="140208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Паевые</a:t>
            </a:r>
            <a:r>
              <a:rPr sz="1500" spc="-8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взносы</a:t>
            </a:r>
            <a:endParaRPr sz="15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084320" y="4978908"/>
            <a:ext cx="1824355" cy="1099185"/>
          </a:xfrm>
          <a:custGeom>
            <a:avLst/>
            <a:gdLst/>
            <a:ahLst/>
            <a:cxnLst/>
            <a:rect l="l" t="t" r="r" b="b"/>
            <a:pathLst>
              <a:path w="1824354" h="1099185">
                <a:moveTo>
                  <a:pt x="1641094" y="0"/>
                </a:moveTo>
                <a:lnTo>
                  <a:pt x="183134" y="0"/>
                </a:lnTo>
                <a:lnTo>
                  <a:pt x="134467" y="6545"/>
                </a:lnTo>
                <a:lnTo>
                  <a:pt x="90725" y="25014"/>
                </a:lnTo>
                <a:lnTo>
                  <a:pt x="53657" y="53657"/>
                </a:lnTo>
                <a:lnTo>
                  <a:pt x="25014" y="90725"/>
                </a:lnTo>
                <a:lnTo>
                  <a:pt x="6545" y="134467"/>
                </a:lnTo>
                <a:lnTo>
                  <a:pt x="0" y="183133"/>
                </a:lnTo>
                <a:lnTo>
                  <a:pt x="0" y="915669"/>
                </a:lnTo>
                <a:lnTo>
                  <a:pt x="6545" y="964354"/>
                </a:lnTo>
                <a:lnTo>
                  <a:pt x="25014" y="1008101"/>
                </a:lnTo>
                <a:lnTo>
                  <a:pt x="53657" y="1045165"/>
                </a:lnTo>
                <a:lnTo>
                  <a:pt x="90725" y="1073800"/>
                </a:lnTo>
                <a:lnTo>
                  <a:pt x="134467" y="1092262"/>
                </a:lnTo>
                <a:lnTo>
                  <a:pt x="183134" y="1098803"/>
                </a:lnTo>
                <a:lnTo>
                  <a:pt x="1641094" y="1098803"/>
                </a:lnTo>
                <a:lnTo>
                  <a:pt x="1689760" y="1092262"/>
                </a:lnTo>
                <a:lnTo>
                  <a:pt x="1733502" y="1073800"/>
                </a:lnTo>
                <a:lnTo>
                  <a:pt x="1770570" y="1045165"/>
                </a:lnTo>
                <a:lnTo>
                  <a:pt x="1799213" y="1008101"/>
                </a:lnTo>
                <a:lnTo>
                  <a:pt x="1817682" y="964354"/>
                </a:lnTo>
                <a:lnTo>
                  <a:pt x="1824227" y="915669"/>
                </a:lnTo>
                <a:lnTo>
                  <a:pt x="1824227" y="183133"/>
                </a:lnTo>
                <a:lnTo>
                  <a:pt x="1817682" y="134467"/>
                </a:lnTo>
                <a:lnTo>
                  <a:pt x="1799213" y="90725"/>
                </a:lnTo>
                <a:lnTo>
                  <a:pt x="1770570" y="53657"/>
                </a:lnTo>
                <a:lnTo>
                  <a:pt x="1733502" y="25014"/>
                </a:lnTo>
                <a:lnTo>
                  <a:pt x="1689760" y="6545"/>
                </a:lnTo>
                <a:lnTo>
                  <a:pt x="164109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84320" y="4978908"/>
            <a:ext cx="1824355" cy="1099185"/>
          </a:xfrm>
          <a:custGeom>
            <a:avLst/>
            <a:gdLst/>
            <a:ahLst/>
            <a:cxnLst/>
            <a:rect l="l" t="t" r="r" b="b"/>
            <a:pathLst>
              <a:path w="1824354" h="1099185">
                <a:moveTo>
                  <a:pt x="0" y="183133"/>
                </a:moveTo>
                <a:lnTo>
                  <a:pt x="6545" y="134467"/>
                </a:lnTo>
                <a:lnTo>
                  <a:pt x="25014" y="90725"/>
                </a:lnTo>
                <a:lnTo>
                  <a:pt x="53657" y="53657"/>
                </a:lnTo>
                <a:lnTo>
                  <a:pt x="90725" y="25014"/>
                </a:lnTo>
                <a:lnTo>
                  <a:pt x="134467" y="6545"/>
                </a:lnTo>
                <a:lnTo>
                  <a:pt x="183134" y="0"/>
                </a:lnTo>
                <a:lnTo>
                  <a:pt x="1641094" y="0"/>
                </a:lnTo>
                <a:lnTo>
                  <a:pt x="1689760" y="6545"/>
                </a:lnTo>
                <a:lnTo>
                  <a:pt x="1733502" y="25014"/>
                </a:lnTo>
                <a:lnTo>
                  <a:pt x="1770570" y="53657"/>
                </a:lnTo>
                <a:lnTo>
                  <a:pt x="1799213" y="90725"/>
                </a:lnTo>
                <a:lnTo>
                  <a:pt x="1817682" y="134467"/>
                </a:lnTo>
                <a:lnTo>
                  <a:pt x="1824227" y="183133"/>
                </a:lnTo>
                <a:lnTo>
                  <a:pt x="1824227" y="915669"/>
                </a:lnTo>
                <a:lnTo>
                  <a:pt x="1817682" y="964354"/>
                </a:lnTo>
                <a:lnTo>
                  <a:pt x="1799213" y="1008101"/>
                </a:lnTo>
                <a:lnTo>
                  <a:pt x="1770570" y="1045165"/>
                </a:lnTo>
                <a:lnTo>
                  <a:pt x="1733502" y="1073800"/>
                </a:lnTo>
                <a:lnTo>
                  <a:pt x="1689760" y="1092262"/>
                </a:lnTo>
                <a:lnTo>
                  <a:pt x="1641094" y="1098803"/>
                </a:lnTo>
                <a:lnTo>
                  <a:pt x="183134" y="1098803"/>
                </a:lnTo>
                <a:lnTo>
                  <a:pt x="134467" y="1092262"/>
                </a:lnTo>
                <a:lnTo>
                  <a:pt x="90725" y="1073800"/>
                </a:lnTo>
                <a:lnTo>
                  <a:pt x="53657" y="1045165"/>
                </a:lnTo>
                <a:lnTo>
                  <a:pt x="25014" y="1008101"/>
                </a:lnTo>
                <a:lnTo>
                  <a:pt x="6545" y="964354"/>
                </a:lnTo>
                <a:lnTo>
                  <a:pt x="0" y="915669"/>
                </a:lnTo>
                <a:lnTo>
                  <a:pt x="0" y="18313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374641" y="5283453"/>
            <a:ext cx="124396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225">
              <a:lnSpc>
                <a:spcPct val="100000"/>
              </a:lnSpc>
              <a:spcBef>
                <a:spcPts val="100"/>
              </a:spcBef>
            </a:pPr>
            <a:r>
              <a:rPr sz="1500" spc="-15" dirty="0">
                <a:latin typeface="Arial"/>
                <a:cs typeface="Arial"/>
              </a:rPr>
              <a:t>Доходы </a:t>
            </a:r>
            <a:r>
              <a:rPr sz="1500" spc="-20" dirty="0">
                <a:latin typeface="Arial"/>
                <a:cs typeface="Arial"/>
              </a:rPr>
              <a:t>от  </a:t>
            </a:r>
            <a:r>
              <a:rPr sz="1500" spc="-5" dirty="0">
                <a:latin typeface="Arial"/>
                <a:cs typeface="Arial"/>
              </a:rPr>
              <a:t>д</a:t>
            </a:r>
            <a:r>
              <a:rPr sz="1500" spc="5" dirty="0">
                <a:latin typeface="Arial"/>
                <a:cs typeface="Arial"/>
              </a:rPr>
              <a:t>е</a:t>
            </a:r>
            <a:r>
              <a:rPr sz="1500" dirty="0">
                <a:latin typeface="Arial"/>
                <a:cs typeface="Arial"/>
              </a:rPr>
              <a:t>я</a:t>
            </a:r>
            <a:r>
              <a:rPr sz="1500" spc="-15" dirty="0">
                <a:latin typeface="Arial"/>
                <a:cs typeface="Arial"/>
              </a:rPr>
              <a:t>т</a:t>
            </a:r>
            <a:r>
              <a:rPr sz="1500" spc="-45" dirty="0">
                <a:latin typeface="Arial"/>
                <a:cs typeface="Arial"/>
              </a:rPr>
              <a:t>е</a:t>
            </a:r>
            <a:r>
              <a:rPr sz="1500" spc="-5" dirty="0">
                <a:latin typeface="Arial"/>
                <a:cs typeface="Arial"/>
              </a:rPr>
              <a:t>льн</a:t>
            </a:r>
            <a:r>
              <a:rPr sz="1500" dirty="0">
                <a:latin typeface="Arial"/>
                <a:cs typeface="Arial"/>
              </a:rPr>
              <a:t>ости</a:t>
            </a:r>
            <a:endParaRPr sz="15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211823" y="4978908"/>
            <a:ext cx="1824355" cy="1099185"/>
          </a:xfrm>
          <a:custGeom>
            <a:avLst/>
            <a:gdLst/>
            <a:ahLst/>
            <a:cxnLst/>
            <a:rect l="l" t="t" r="r" b="b"/>
            <a:pathLst>
              <a:path w="1824354" h="1099185">
                <a:moveTo>
                  <a:pt x="1641094" y="0"/>
                </a:moveTo>
                <a:lnTo>
                  <a:pt x="183134" y="0"/>
                </a:lnTo>
                <a:lnTo>
                  <a:pt x="134467" y="6545"/>
                </a:lnTo>
                <a:lnTo>
                  <a:pt x="90725" y="25014"/>
                </a:lnTo>
                <a:lnTo>
                  <a:pt x="53657" y="53657"/>
                </a:lnTo>
                <a:lnTo>
                  <a:pt x="25014" y="90725"/>
                </a:lnTo>
                <a:lnTo>
                  <a:pt x="6545" y="134467"/>
                </a:lnTo>
                <a:lnTo>
                  <a:pt x="0" y="183133"/>
                </a:lnTo>
                <a:lnTo>
                  <a:pt x="0" y="915669"/>
                </a:lnTo>
                <a:lnTo>
                  <a:pt x="6545" y="964354"/>
                </a:lnTo>
                <a:lnTo>
                  <a:pt x="25014" y="1008101"/>
                </a:lnTo>
                <a:lnTo>
                  <a:pt x="53657" y="1045165"/>
                </a:lnTo>
                <a:lnTo>
                  <a:pt x="90725" y="1073800"/>
                </a:lnTo>
                <a:lnTo>
                  <a:pt x="134467" y="1092262"/>
                </a:lnTo>
                <a:lnTo>
                  <a:pt x="183134" y="1098803"/>
                </a:lnTo>
                <a:lnTo>
                  <a:pt x="1641094" y="1098803"/>
                </a:lnTo>
                <a:lnTo>
                  <a:pt x="1689760" y="1092262"/>
                </a:lnTo>
                <a:lnTo>
                  <a:pt x="1733502" y="1073800"/>
                </a:lnTo>
                <a:lnTo>
                  <a:pt x="1770570" y="1045165"/>
                </a:lnTo>
                <a:lnTo>
                  <a:pt x="1799213" y="1008101"/>
                </a:lnTo>
                <a:lnTo>
                  <a:pt x="1817682" y="964354"/>
                </a:lnTo>
                <a:lnTo>
                  <a:pt x="1824227" y="915669"/>
                </a:lnTo>
                <a:lnTo>
                  <a:pt x="1824227" y="183133"/>
                </a:lnTo>
                <a:lnTo>
                  <a:pt x="1817682" y="134467"/>
                </a:lnTo>
                <a:lnTo>
                  <a:pt x="1799213" y="90725"/>
                </a:lnTo>
                <a:lnTo>
                  <a:pt x="1770570" y="53657"/>
                </a:lnTo>
                <a:lnTo>
                  <a:pt x="1733502" y="25014"/>
                </a:lnTo>
                <a:lnTo>
                  <a:pt x="1689760" y="6545"/>
                </a:lnTo>
                <a:lnTo>
                  <a:pt x="164109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211823" y="4978908"/>
            <a:ext cx="1824355" cy="1099185"/>
          </a:xfrm>
          <a:custGeom>
            <a:avLst/>
            <a:gdLst/>
            <a:ahLst/>
            <a:cxnLst/>
            <a:rect l="l" t="t" r="r" b="b"/>
            <a:pathLst>
              <a:path w="1824354" h="1099185">
                <a:moveTo>
                  <a:pt x="0" y="183133"/>
                </a:moveTo>
                <a:lnTo>
                  <a:pt x="6545" y="134467"/>
                </a:lnTo>
                <a:lnTo>
                  <a:pt x="25014" y="90725"/>
                </a:lnTo>
                <a:lnTo>
                  <a:pt x="53657" y="53657"/>
                </a:lnTo>
                <a:lnTo>
                  <a:pt x="90725" y="25014"/>
                </a:lnTo>
                <a:lnTo>
                  <a:pt x="134467" y="6545"/>
                </a:lnTo>
                <a:lnTo>
                  <a:pt x="183134" y="0"/>
                </a:lnTo>
                <a:lnTo>
                  <a:pt x="1641094" y="0"/>
                </a:lnTo>
                <a:lnTo>
                  <a:pt x="1689760" y="6545"/>
                </a:lnTo>
                <a:lnTo>
                  <a:pt x="1733502" y="25014"/>
                </a:lnTo>
                <a:lnTo>
                  <a:pt x="1770570" y="53657"/>
                </a:lnTo>
                <a:lnTo>
                  <a:pt x="1799213" y="90725"/>
                </a:lnTo>
                <a:lnTo>
                  <a:pt x="1817682" y="134467"/>
                </a:lnTo>
                <a:lnTo>
                  <a:pt x="1824227" y="183133"/>
                </a:lnTo>
                <a:lnTo>
                  <a:pt x="1824227" y="915669"/>
                </a:lnTo>
                <a:lnTo>
                  <a:pt x="1817682" y="964354"/>
                </a:lnTo>
                <a:lnTo>
                  <a:pt x="1799213" y="1008101"/>
                </a:lnTo>
                <a:lnTo>
                  <a:pt x="1770570" y="1045165"/>
                </a:lnTo>
                <a:lnTo>
                  <a:pt x="1733502" y="1073800"/>
                </a:lnTo>
                <a:lnTo>
                  <a:pt x="1689760" y="1092262"/>
                </a:lnTo>
                <a:lnTo>
                  <a:pt x="1641094" y="1098803"/>
                </a:lnTo>
                <a:lnTo>
                  <a:pt x="183134" y="1098803"/>
                </a:lnTo>
                <a:lnTo>
                  <a:pt x="134467" y="1092262"/>
                </a:lnTo>
                <a:lnTo>
                  <a:pt x="90725" y="1073800"/>
                </a:lnTo>
                <a:lnTo>
                  <a:pt x="53657" y="1045165"/>
                </a:lnTo>
                <a:lnTo>
                  <a:pt x="25014" y="1008101"/>
                </a:lnTo>
                <a:lnTo>
                  <a:pt x="6545" y="964354"/>
                </a:lnTo>
                <a:lnTo>
                  <a:pt x="0" y="915669"/>
                </a:lnTo>
                <a:lnTo>
                  <a:pt x="0" y="18313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554851" y="5283453"/>
            <a:ext cx="113792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7155">
              <a:lnSpc>
                <a:spcPct val="100000"/>
              </a:lnSpc>
              <a:spcBef>
                <a:spcPts val="100"/>
              </a:spcBef>
            </a:pPr>
            <a:r>
              <a:rPr sz="1500" spc="-15" dirty="0">
                <a:latin typeface="Arial"/>
                <a:cs typeface="Arial"/>
              </a:rPr>
              <a:t>Доходы </a:t>
            </a:r>
            <a:r>
              <a:rPr sz="1500" spc="-20" dirty="0">
                <a:latin typeface="Arial"/>
                <a:cs typeface="Arial"/>
              </a:rPr>
              <a:t>от  </a:t>
            </a:r>
            <a:r>
              <a:rPr sz="1500" dirty="0">
                <a:latin typeface="Arial"/>
                <a:cs typeface="Arial"/>
              </a:rPr>
              <a:t>р</a:t>
            </a:r>
            <a:r>
              <a:rPr sz="1500" spc="-10" dirty="0">
                <a:latin typeface="Arial"/>
                <a:cs typeface="Arial"/>
              </a:rPr>
              <a:t>а</a:t>
            </a:r>
            <a:r>
              <a:rPr sz="1500" spc="-5" dirty="0">
                <a:latin typeface="Arial"/>
                <a:cs typeface="Arial"/>
              </a:rPr>
              <a:t>зме</a:t>
            </a:r>
            <a:r>
              <a:rPr sz="1500" spc="-10" dirty="0">
                <a:latin typeface="Arial"/>
                <a:cs typeface="Arial"/>
              </a:rPr>
              <a:t>щ</a:t>
            </a:r>
            <a:r>
              <a:rPr sz="1500" dirty="0">
                <a:latin typeface="Arial"/>
                <a:cs typeface="Arial"/>
              </a:rPr>
              <a:t>е</a:t>
            </a:r>
            <a:r>
              <a:rPr sz="1500" spc="-5" dirty="0">
                <a:latin typeface="Arial"/>
                <a:cs typeface="Arial"/>
              </a:rPr>
              <a:t>ния</a:t>
            </a:r>
            <a:endParaRPr sz="15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340852" y="4978908"/>
            <a:ext cx="1824355" cy="1099185"/>
          </a:xfrm>
          <a:custGeom>
            <a:avLst/>
            <a:gdLst/>
            <a:ahLst/>
            <a:cxnLst/>
            <a:rect l="l" t="t" r="r" b="b"/>
            <a:pathLst>
              <a:path w="1824354" h="1099185">
                <a:moveTo>
                  <a:pt x="1641094" y="0"/>
                </a:moveTo>
                <a:lnTo>
                  <a:pt x="183134" y="0"/>
                </a:lnTo>
                <a:lnTo>
                  <a:pt x="134467" y="6545"/>
                </a:lnTo>
                <a:lnTo>
                  <a:pt x="90725" y="25014"/>
                </a:lnTo>
                <a:lnTo>
                  <a:pt x="53657" y="53657"/>
                </a:lnTo>
                <a:lnTo>
                  <a:pt x="25014" y="90725"/>
                </a:lnTo>
                <a:lnTo>
                  <a:pt x="6545" y="134467"/>
                </a:lnTo>
                <a:lnTo>
                  <a:pt x="0" y="183133"/>
                </a:lnTo>
                <a:lnTo>
                  <a:pt x="0" y="915669"/>
                </a:lnTo>
                <a:lnTo>
                  <a:pt x="6545" y="964354"/>
                </a:lnTo>
                <a:lnTo>
                  <a:pt x="25014" y="1008101"/>
                </a:lnTo>
                <a:lnTo>
                  <a:pt x="53657" y="1045165"/>
                </a:lnTo>
                <a:lnTo>
                  <a:pt x="90725" y="1073800"/>
                </a:lnTo>
                <a:lnTo>
                  <a:pt x="134467" y="1092262"/>
                </a:lnTo>
                <a:lnTo>
                  <a:pt x="183134" y="1098803"/>
                </a:lnTo>
                <a:lnTo>
                  <a:pt x="1641094" y="1098803"/>
                </a:lnTo>
                <a:lnTo>
                  <a:pt x="1689760" y="1092262"/>
                </a:lnTo>
                <a:lnTo>
                  <a:pt x="1733502" y="1073800"/>
                </a:lnTo>
                <a:lnTo>
                  <a:pt x="1770570" y="1045165"/>
                </a:lnTo>
                <a:lnTo>
                  <a:pt x="1799213" y="1008101"/>
                </a:lnTo>
                <a:lnTo>
                  <a:pt x="1817682" y="964354"/>
                </a:lnTo>
                <a:lnTo>
                  <a:pt x="1824227" y="915669"/>
                </a:lnTo>
                <a:lnTo>
                  <a:pt x="1824227" y="183133"/>
                </a:lnTo>
                <a:lnTo>
                  <a:pt x="1817682" y="134467"/>
                </a:lnTo>
                <a:lnTo>
                  <a:pt x="1799213" y="90725"/>
                </a:lnTo>
                <a:lnTo>
                  <a:pt x="1770570" y="53657"/>
                </a:lnTo>
                <a:lnTo>
                  <a:pt x="1733502" y="25014"/>
                </a:lnTo>
                <a:lnTo>
                  <a:pt x="1689760" y="6545"/>
                </a:lnTo>
                <a:lnTo>
                  <a:pt x="164109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340852" y="4978908"/>
            <a:ext cx="1824355" cy="1099185"/>
          </a:xfrm>
          <a:custGeom>
            <a:avLst/>
            <a:gdLst/>
            <a:ahLst/>
            <a:cxnLst/>
            <a:rect l="l" t="t" r="r" b="b"/>
            <a:pathLst>
              <a:path w="1824354" h="1099185">
                <a:moveTo>
                  <a:pt x="0" y="183133"/>
                </a:moveTo>
                <a:lnTo>
                  <a:pt x="6545" y="134467"/>
                </a:lnTo>
                <a:lnTo>
                  <a:pt x="25014" y="90725"/>
                </a:lnTo>
                <a:lnTo>
                  <a:pt x="53657" y="53657"/>
                </a:lnTo>
                <a:lnTo>
                  <a:pt x="90725" y="25014"/>
                </a:lnTo>
                <a:lnTo>
                  <a:pt x="134467" y="6545"/>
                </a:lnTo>
                <a:lnTo>
                  <a:pt x="183134" y="0"/>
                </a:lnTo>
                <a:lnTo>
                  <a:pt x="1641094" y="0"/>
                </a:lnTo>
                <a:lnTo>
                  <a:pt x="1689760" y="6545"/>
                </a:lnTo>
                <a:lnTo>
                  <a:pt x="1733502" y="25014"/>
                </a:lnTo>
                <a:lnTo>
                  <a:pt x="1770570" y="53657"/>
                </a:lnTo>
                <a:lnTo>
                  <a:pt x="1799213" y="90725"/>
                </a:lnTo>
                <a:lnTo>
                  <a:pt x="1817682" y="134467"/>
                </a:lnTo>
                <a:lnTo>
                  <a:pt x="1824227" y="183133"/>
                </a:lnTo>
                <a:lnTo>
                  <a:pt x="1824227" y="915669"/>
                </a:lnTo>
                <a:lnTo>
                  <a:pt x="1817682" y="964354"/>
                </a:lnTo>
                <a:lnTo>
                  <a:pt x="1799213" y="1008101"/>
                </a:lnTo>
                <a:lnTo>
                  <a:pt x="1770570" y="1045165"/>
                </a:lnTo>
                <a:lnTo>
                  <a:pt x="1733502" y="1073800"/>
                </a:lnTo>
                <a:lnTo>
                  <a:pt x="1689760" y="1092262"/>
                </a:lnTo>
                <a:lnTo>
                  <a:pt x="1641094" y="1098803"/>
                </a:lnTo>
                <a:lnTo>
                  <a:pt x="183134" y="1098803"/>
                </a:lnTo>
                <a:lnTo>
                  <a:pt x="134467" y="1092262"/>
                </a:lnTo>
                <a:lnTo>
                  <a:pt x="90725" y="1073800"/>
                </a:lnTo>
                <a:lnTo>
                  <a:pt x="53657" y="1045165"/>
                </a:lnTo>
                <a:lnTo>
                  <a:pt x="25014" y="1008101"/>
                </a:lnTo>
                <a:lnTo>
                  <a:pt x="6545" y="964354"/>
                </a:lnTo>
                <a:lnTo>
                  <a:pt x="0" y="915669"/>
                </a:lnTo>
                <a:lnTo>
                  <a:pt x="0" y="18313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643619" y="5397804"/>
            <a:ext cx="12198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Иные</a:t>
            </a:r>
            <a:r>
              <a:rPr sz="1500" spc="-95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доходы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92513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Собственные средства СПоК </a:t>
            </a:r>
            <a:r>
              <a:rPr dirty="0"/>
              <a:t>состоят</a:t>
            </a:r>
            <a:r>
              <a:rPr spc="35" dirty="0"/>
              <a:t> </a:t>
            </a:r>
            <a:r>
              <a:rPr spc="-5" dirty="0"/>
              <a:t>из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02333"/>
            <a:ext cx="10316845" cy="37363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307340" indent="-229235" algn="just">
              <a:lnSpc>
                <a:spcPct val="90100"/>
              </a:lnSpc>
              <a:spcBef>
                <a:spcPts val="38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alibri"/>
                <a:cs typeface="Calibri"/>
              </a:rPr>
              <a:t>Паевого фонда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5" dirty="0">
                <a:latin typeface="Calibri"/>
                <a:cs typeface="Calibri"/>
              </a:rPr>
              <a:t>основы для </a:t>
            </a:r>
            <a:r>
              <a:rPr sz="2400" spc="-10" dirty="0">
                <a:latin typeface="Calibri"/>
                <a:cs typeface="Calibri"/>
              </a:rPr>
              <a:t>ведения </a:t>
            </a:r>
            <a:r>
              <a:rPr sz="2400" spc="-5" dirty="0">
                <a:latin typeface="Calibri"/>
                <a:cs typeface="Calibri"/>
              </a:rPr>
              <a:t>основной </a:t>
            </a:r>
            <a:r>
              <a:rPr sz="2400" spc="-10" dirty="0">
                <a:latin typeface="Calibri"/>
                <a:cs typeface="Calibri"/>
              </a:rPr>
              <a:t>деятельности кооператива  </a:t>
            </a:r>
            <a:r>
              <a:rPr sz="2400" spc="-5" dirty="0">
                <a:latin typeface="Calibri"/>
                <a:cs typeface="Calibri"/>
              </a:rPr>
              <a:t>(например, </a:t>
            </a:r>
            <a:r>
              <a:rPr sz="2400" dirty="0">
                <a:latin typeface="Calibri"/>
                <a:cs typeface="Calibri"/>
              </a:rPr>
              <a:t>ПФ </a:t>
            </a:r>
            <a:r>
              <a:rPr sz="2400" spc="-15" dirty="0">
                <a:latin typeface="Calibri"/>
                <a:cs typeface="Calibri"/>
              </a:rPr>
              <a:t>может </a:t>
            </a:r>
            <a:r>
              <a:rPr sz="2400" dirty="0">
                <a:latin typeface="Calibri"/>
                <a:cs typeface="Calibri"/>
              </a:rPr>
              <a:t>быть </a:t>
            </a:r>
            <a:r>
              <a:rPr sz="2400" spc="-5" dirty="0">
                <a:latin typeface="Calibri"/>
                <a:cs typeface="Calibri"/>
              </a:rPr>
              <a:t>«размещён»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5" dirty="0">
                <a:latin typeface="Calibri"/>
                <a:cs typeface="Calibri"/>
              </a:rPr>
              <a:t>необходимые </a:t>
            </a:r>
            <a:r>
              <a:rPr sz="2400" spc="-5" dirty="0">
                <a:latin typeface="Calibri"/>
                <a:cs typeface="Calibri"/>
              </a:rPr>
              <a:t>для </a:t>
            </a:r>
            <a:r>
              <a:rPr sz="2400" spc="-10" dirty="0">
                <a:latin typeface="Calibri"/>
                <a:cs typeface="Calibri"/>
              </a:rPr>
              <a:t>деятельности  </a:t>
            </a:r>
            <a:r>
              <a:rPr sz="2400" spc="-5" dirty="0">
                <a:latin typeface="Calibri"/>
                <a:cs typeface="Calibri"/>
              </a:rPr>
              <a:t>основные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средства);</a:t>
            </a:r>
            <a:endParaRPr sz="2400">
              <a:latin typeface="Calibri"/>
              <a:cs typeface="Calibri"/>
            </a:endParaRPr>
          </a:p>
          <a:p>
            <a:pPr marL="241300" marR="420370" indent="-229235" algn="just">
              <a:lnSpc>
                <a:spcPts val="2590"/>
              </a:lnSpc>
              <a:spcBef>
                <a:spcPts val="1050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latin typeface="Calibri"/>
                <a:cs typeface="Calibri"/>
              </a:rPr>
              <a:t>Резервного </a:t>
            </a:r>
            <a:r>
              <a:rPr sz="2400" spc="-5" dirty="0">
                <a:latin typeface="Calibri"/>
                <a:cs typeface="Calibri"/>
              </a:rPr>
              <a:t>фонда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10" dirty="0">
                <a:latin typeface="Calibri"/>
                <a:cs typeface="Calibri"/>
              </a:rPr>
              <a:t>источника </a:t>
            </a:r>
            <a:r>
              <a:rPr sz="2400" spc="-5" dirty="0">
                <a:latin typeface="Calibri"/>
                <a:cs typeface="Calibri"/>
              </a:rPr>
              <a:t>для покрытия непредвиденных </a:t>
            </a:r>
            <a:r>
              <a:rPr sz="2400" spc="-20" dirty="0">
                <a:latin typeface="Calibri"/>
                <a:cs typeface="Calibri"/>
              </a:rPr>
              <a:t>расходов </a:t>
            </a:r>
            <a:r>
              <a:rPr sz="2400" dirty="0">
                <a:latin typeface="Calibri"/>
                <a:cs typeface="Calibri"/>
              </a:rPr>
              <a:t>и  </a:t>
            </a:r>
            <a:r>
              <a:rPr sz="2400" spc="-10" dirty="0">
                <a:latin typeface="Calibri"/>
                <a:cs typeface="Calibri"/>
              </a:rPr>
              <a:t>убытков;</a:t>
            </a:r>
            <a:endParaRPr sz="2400">
              <a:latin typeface="Calibri"/>
              <a:cs typeface="Calibri"/>
            </a:endParaRPr>
          </a:p>
          <a:p>
            <a:pPr marL="241300" marR="5080" indent="-229235">
              <a:lnSpc>
                <a:spcPct val="90000"/>
              </a:lnSpc>
              <a:spcBef>
                <a:spcPts val="960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alibri"/>
                <a:cs typeface="Calibri"/>
              </a:rPr>
              <a:t>Прочих </a:t>
            </a:r>
            <a:r>
              <a:rPr sz="2400" spc="-15" dirty="0">
                <a:latin typeface="Calibri"/>
                <a:cs typeface="Calibri"/>
              </a:rPr>
              <a:t>неделимых </a:t>
            </a:r>
            <a:r>
              <a:rPr sz="2400" spc="-10" dirty="0">
                <a:latin typeface="Calibri"/>
                <a:cs typeface="Calibri"/>
              </a:rPr>
              <a:t>фондов, </a:t>
            </a:r>
            <a:r>
              <a:rPr sz="2400" dirty="0">
                <a:latin typeface="Calibri"/>
                <a:cs typeface="Calibri"/>
              </a:rPr>
              <a:t>за счёт </a:t>
            </a:r>
            <a:r>
              <a:rPr sz="2400" spc="-15" dirty="0">
                <a:latin typeface="Calibri"/>
                <a:cs typeface="Calibri"/>
              </a:rPr>
              <a:t>которых </a:t>
            </a:r>
            <a:r>
              <a:rPr sz="2400" spc="-10" dirty="0">
                <a:latin typeface="Calibri"/>
                <a:cs typeface="Calibri"/>
              </a:rPr>
              <a:t>реализуются </a:t>
            </a:r>
            <a:r>
              <a:rPr sz="2400" spc="-25" dirty="0">
                <a:latin typeface="Calibri"/>
                <a:cs typeface="Calibri"/>
              </a:rPr>
              <a:t>отдельные </a:t>
            </a:r>
            <a:r>
              <a:rPr sz="2400" spc="-5" dirty="0">
                <a:latin typeface="Calibri"/>
                <a:cs typeface="Calibri"/>
              </a:rPr>
              <a:t>проекты  </a:t>
            </a:r>
            <a:r>
              <a:rPr sz="2400" spc="-10" dirty="0">
                <a:latin typeface="Calibri"/>
                <a:cs typeface="Calibri"/>
              </a:rPr>
              <a:t>кооператива </a:t>
            </a:r>
            <a:r>
              <a:rPr sz="2400" spc="-5" dirty="0">
                <a:latin typeface="Calibri"/>
                <a:cs typeface="Calibri"/>
              </a:rPr>
              <a:t>(например, Фонд </a:t>
            </a:r>
            <a:r>
              <a:rPr sz="2400" spc="-10" dirty="0">
                <a:latin typeface="Calibri"/>
                <a:cs typeface="Calibri"/>
              </a:rPr>
              <a:t>накопления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5" dirty="0">
                <a:latin typeface="Calibri"/>
                <a:cs typeface="Calibri"/>
              </a:rPr>
              <a:t>для приобретения </a:t>
            </a:r>
            <a:r>
              <a:rPr sz="2400" dirty="0">
                <a:latin typeface="Calibri"/>
                <a:cs typeface="Calibri"/>
              </a:rPr>
              <a:t>новых  </a:t>
            </a:r>
            <a:r>
              <a:rPr sz="2400" spc="-5" dirty="0">
                <a:latin typeface="Calibri"/>
                <a:cs typeface="Calibri"/>
              </a:rPr>
              <a:t>основных </a:t>
            </a:r>
            <a:r>
              <a:rPr sz="2400" spc="-10" dirty="0">
                <a:latin typeface="Calibri"/>
                <a:cs typeface="Calibri"/>
              </a:rPr>
              <a:t>средств, </a:t>
            </a:r>
            <a:r>
              <a:rPr sz="2400" spc="-5" dirty="0">
                <a:latin typeface="Calibri"/>
                <a:cs typeface="Calibri"/>
              </a:rPr>
              <a:t>Фонд </a:t>
            </a:r>
            <a:r>
              <a:rPr sz="2400" spc="-10" dirty="0">
                <a:latin typeface="Calibri"/>
                <a:cs typeface="Calibri"/>
              </a:rPr>
              <a:t>потребления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5" dirty="0">
                <a:latin typeface="Calibri"/>
                <a:cs typeface="Calibri"/>
              </a:rPr>
              <a:t>для премирования </a:t>
            </a:r>
            <a:r>
              <a:rPr sz="2400" spc="-10" dirty="0">
                <a:latin typeface="Calibri"/>
                <a:cs typeface="Calibri"/>
              </a:rPr>
              <a:t>работников </a:t>
            </a:r>
            <a:r>
              <a:rPr sz="2400" dirty="0">
                <a:latin typeface="Calibri"/>
                <a:cs typeface="Calibri"/>
              </a:rPr>
              <a:t>и  </a:t>
            </a:r>
            <a:r>
              <a:rPr sz="2400" spc="-25" dirty="0">
                <a:latin typeface="Calibri"/>
                <a:cs typeface="Calibri"/>
              </a:rPr>
              <a:t>т.д.);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latin typeface="Calibri"/>
                <a:cs typeface="Calibri"/>
              </a:rPr>
              <a:t>Нераспределённой прибыли.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51540" y="6414617"/>
            <a:ext cx="22352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Arial"/>
                <a:cs typeface="Arial"/>
              </a:rPr>
              <a:t>31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6880" y="609676"/>
            <a:ext cx="72447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Формирование </a:t>
            </a:r>
            <a:r>
              <a:rPr spc="-5" dirty="0"/>
              <a:t>паевого</a:t>
            </a:r>
            <a:r>
              <a:rPr spc="-35" dirty="0"/>
              <a:t> </a:t>
            </a:r>
            <a:r>
              <a:rPr dirty="0"/>
              <a:t>фонда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02333"/>
            <a:ext cx="4836160" cy="39389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4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Оптимально, </a:t>
            </a:r>
            <a:r>
              <a:rPr sz="2400" spc="-35" dirty="0">
                <a:latin typeface="Calibri"/>
                <a:cs typeface="Calibri"/>
              </a:rPr>
              <a:t>когда </a:t>
            </a:r>
            <a:r>
              <a:rPr sz="2400" i="1" dirty="0">
                <a:latin typeface="Calibri"/>
                <a:cs typeface="Calibri"/>
              </a:rPr>
              <a:t>паевой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фонд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595"/>
              </a:lnSpc>
            </a:pPr>
            <a:r>
              <a:rPr sz="2400" spc="-5" dirty="0">
                <a:latin typeface="Calibri"/>
                <a:cs typeface="Calibri"/>
              </a:rPr>
              <a:t>примерно </a:t>
            </a:r>
            <a:r>
              <a:rPr sz="2400" spc="-10" dirty="0">
                <a:latin typeface="Calibri"/>
                <a:cs typeface="Calibri"/>
              </a:rPr>
              <a:t>соответствует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стоимости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35"/>
              </a:lnSpc>
            </a:pPr>
            <a:r>
              <a:rPr sz="2400" i="1" dirty="0">
                <a:latin typeface="Calibri"/>
                <a:cs typeface="Calibri"/>
              </a:rPr>
              <a:t>основных средств</a:t>
            </a:r>
            <a:r>
              <a:rPr sz="2400" i="1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кооператива.</a:t>
            </a:r>
            <a:endParaRPr sz="2400">
              <a:latin typeface="Calibri"/>
              <a:cs typeface="Calibri"/>
            </a:endParaRPr>
          </a:p>
          <a:p>
            <a:pPr marL="12700" marR="337185">
              <a:lnSpc>
                <a:spcPct val="90000"/>
              </a:lnSpc>
              <a:spcBef>
                <a:spcPts val="1010"/>
              </a:spcBef>
            </a:pPr>
            <a:r>
              <a:rPr sz="2400" i="1" dirty="0">
                <a:latin typeface="Calibri"/>
                <a:cs typeface="Calibri"/>
              </a:rPr>
              <a:t>Паевой фонд </a:t>
            </a:r>
            <a:r>
              <a:rPr sz="2400" spc="-10" dirty="0">
                <a:latin typeface="Calibri"/>
                <a:cs typeface="Calibri"/>
              </a:rPr>
              <a:t>формируется </a:t>
            </a:r>
            <a:r>
              <a:rPr sz="2400" dirty="0">
                <a:latin typeface="Calibri"/>
                <a:cs typeface="Calibri"/>
              </a:rPr>
              <a:t>за счёт  </a:t>
            </a:r>
            <a:r>
              <a:rPr sz="2400" i="1" dirty="0">
                <a:latin typeface="Calibri"/>
                <a:cs typeface="Calibri"/>
              </a:rPr>
              <a:t>паевых взносов </a:t>
            </a:r>
            <a:r>
              <a:rPr sz="2400" dirty="0">
                <a:latin typeface="Calibri"/>
                <a:cs typeface="Calibri"/>
              </a:rPr>
              <a:t>членов  </a:t>
            </a:r>
            <a:r>
              <a:rPr sz="2400" spc="-5" dirty="0">
                <a:latin typeface="Calibri"/>
                <a:cs typeface="Calibri"/>
              </a:rPr>
              <a:t>(пропорциональных </a:t>
            </a:r>
            <a:r>
              <a:rPr sz="2400" dirty="0">
                <a:latin typeface="Calibri"/>
                <a:cs typeface="Calibri"/>
              </a:rPr>
              <a:t>их </a:t>
            </a:r>
            <a:r>
              <a:rPr sz="2400" i="1" spc="-5" dirty="0">
                <a:latin typeface="Calibri"/>
                <a:cs typeface="Calibri"/>
              </a:rPr>
              <a:t>участию </a:t>
            </a:r>
            <a:r>
              <a:rPr sz="2400" dirty="0">
                <a:latin typeface="Calibri"/>
                <a:cs typeface="Calibri"/>
              </a:rPr>
              <a:t>в  </a:t>
            </a:r>
            <a:r>
              <a:rPr sz="2400" spc="-10" dirty="0">
                <a:latin typeface="Calibri"/>
                <a:cs typeface="Calibri"/>
              </a:rPr>
              <a:t>деятельности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кооператива).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90000"/>
              </a:lnSpc>
              <a:spcBef>
                <a:spcPts val="994"/>
              </a:spcBef>
            </a:pPr>
            <a:r>
              <a:rPr sz="2400" dirty="0">
                <a:latin typeface="Calibri"/>
                <a:cs typeface="Calibri"/>
              </a:rPr>
              <a:t>Паевой взнос </a:t>
            </a:r>
            <a:r>
              <a:rPr sz="2400" spc="-10" dirty="0">
                <a:latin typeface="Calibri"/>
                <a:cs typeface="Calibri"/>
              </a:rPr>
              <a:t>можно </a:t>
            </a:r>
            <a:r>
              <a:rPr sz="2400" dirty="0">
                <a:latin typeface="Calibri"/>
                <a:cs typeface="Calibri"/>
              </a:rPr>
              <a:t>забрать </a:t>
            </a:r>
            <a:r>
              <a:rPr sz="2400" spc="-5" dirty="0">
                <a:latin typeface="Calibri"/>
                <a:cs typeface="Calibri"/>
              </a:rPr>
              <a:t>(при  </a:t>
            </a:r>
            <a:r>
              <a:rPr sz="2400" spc="-25" dirty="0">
                <a:latin typeface="Calibri"/>
                <a:cs typeface="Calibri"/>
              </a:rPr>
              <a:t>выходе </a:t>
            </a:r>
            <a:r>
              <a:rPr sz="2400" dirty="0">
                <a:latin typeface="Calibri"/>
                <a:cs typeface="Calibri"/>
              </a:rPr>
              <a:t>из </a:t>
            </a:r>
            <a:r>
              <a:rPr sz="2400" spc="-10" dirty="0">
                <a:latin typeface="Calibri"/>
                <a:cs typeface="Calibri"/>
              </a:rPr>
              <a:t>кооператива)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30" dirty="0">
                <a:latin typeface="Calibri"/>
                <a:cs typeface="Calibri"/>
              </a:rPr>
              <a:t>Устав  </a:t>
            </a:r>
            <a:r>
              <a:rPr sz="2400" spc="-20" dirty="0">
                <a:latin typeface="Calibri"/>
                <a:cs typeface="Calibri"/>
              </a:rPr>
              <a:t>должен содержать </a:t>
            </a:r>
            <a:r>
              <a:rPr sz="2400" dirty="0">
                <a:latin typeface="Calibri"/>
                <a:cs typeface="Calibri"/>
              </a:rPr>
              <a:t>правила </a:t>
            </a:r>
            <a:r>
              <a:rPr sz="2400" spc="-5" dirty="0">
                <a:latin typeface="Calibri"/>
                <a:cs typeface="Calibri"/>
              </a:rPr>
              <a:t>возврата  </a:t>
            </a:r>
            <a:r>
              <a:rPr sz="2400" dirty="0">
                <a:latin typeface="Calibri"/>
                <a:cs typeface="Calibri"/>
              </a:rPr>
              <a:t>взноса.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51828" y="1793189"/>
            <a:ext cx="4998085" cy="83629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5"/>
              </a:spcBef>
            </a:pPr>
            <a:r>
              <a:rPr sz="2800" spc="-5" dirty="0">
                <a:latin typeface="Calibri"/>
                <a:cs typeface="Calibri"/>
              </a:rPr>
              <a:t>Пример: </a:t>
            </a:r>
            <a:r>
              <a:rPr sz="2800" spc="-15" dirty="0">
                <a:latin typeface="Calibri"/>
                <a:cs typeface="Calibri"/>
              </a:rPr>
              <a:t>кооператив </a:t>
            </a:r>
            <a:r>
              <a:rPr sz="2800" spc="-5" dirty="0">
                <a:latin typeface="Calibri"/>
                <a:cs typeface="Calibri"/>
              </a:rPr>
              <a:t>из 5 членов  покупает </a:t>
            </a:r>
            <a:r>
              <a:rPr sz="2800" spc="-15" dirty="0">
                <a:latin typeface="Calibri"/>
                <a:cs typeface="Calibri"/>
              </a:rPr>
              <a:t>трактор </a:t>
            </a:r>
            <a:r>
              <a:rPr sz="2800" spc="-5" dirty="0">
                <a:latin typeface="Calibri"/>
                <a:cs typeface="Calibri"/>
              </a:rPr>
              <a:t>за 240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т.р.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92509" y="3105307"/>
            <a:ext cx="4965720" cy="3062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1264" y="609676"/>
            <a:ext cx="718883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Движение </a:t>
            </a:r>
            <a:r>
              <a:rPr spc="-5" dirty="0"/>
              <a:t>паёв </a:t>
            </a:r>
            <a:r>
              <a:rPr dirty="0"/>
              <a:t>в</a:t>
            </a:r>
            <a:r>
              <a:rPr spc="-40" dirty="0"/>
              <a:t> </a:t>
            </a:r>
            <a:r>
              <a:rPr spc="-5" dirty="0"/>
              <a:t>кооперативе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430"/>
              </a:spcBef>
            </a:pPr>
            <a:r>
              <a:rPr spc="-15" dirty="0"/>
              <a:t>Обязательный </a:t>
            </a:r>
            <a:r>
              <a:rPr spc="-5" dirty="0"/>
              <a:t>паевой </a:t>
            </a:r>
            <a:r>
              <a:rPr dirty="0"/>
              <a:t>взнос </a:t>
            </a:r>
            <a:r>
              <a:rPr spc="-5" dirty="0"/>
              <a:t>– не постоянная</a:t>
            </a:r>
            <a:r>
              <a:rPr spc="50" dirty="0"/>
              <a:t> </a:t>
            </a:r>
            <a:r>
              <a:rPr spc="-10" dirty="0"/>
              <a:t>величина.</a:t>
            </a:r>
          </a:p>
          <a:p>
            <a:pPr marL="24765" marR="196850">
              <a:lnSpc>
                <a:spcPts val="2690"/>
              </a:lnSpc>
              <a:spcBef>
                <a:spcPts val="975"/>
              </a:spcBef>
            </a:pPr>
            <a:r>
              <a:rPr spc="-5" dirty="0"/>
              <a:t>Например, </a:t>
            </a:r>
            <a:r>
              <a:rPr spc="-10" dirty="0"/>
              <a:t>СПоК </a:t>
            </a:r>
            <a:r>
              <a:rPr spc="-5" dirty="0"/>
              <a:t>в составе 5 </a:t>
            </a:r>
            <a:r>
              <a:rPr spc="-65" dirty="0"/>
              <a:t>КФХ </a:t>
            </a:r>
            <a:r>
              <a:rPr spc="-10" dirty="0"/>
              <a:t>приобрёл </a:t>
            </a:r>
            <a:r>
              <a:rPr spc="-15" dirty="0"/>
              <a:t>трактор </a:t>
            </a:r>
            <a:r>
              <a:rPr spc="-5" dirty="0"/>
              <a:t>МТЗ-82 за 1200  </a:t>
            </a:r>
            <a:r>
              <a:rPr spc="-10" dirty="0"/>
              <a:t>тыс. руб. </a:t>
            </a:r>
            <a:r>
              <a:rPr spc="-5" dirty="0"/>
              <a:t>(все </a:t>
            </a:r>
            <a:r>
              <a:rPr spc="-10" dirty="0"/>
              <a:t>фермеры имеют </a:t>
            </a:r>
            <a:r>
              <a:rPr spc="-5" dirty="0"/>
              <a:t>равные участки). </a:t>
            </a:r>
            <a:r>
              <a:rPr spc="-25" dirty="0"/>
              <a:t>Один</a:t>
            </a:r>
            <a:r>
              <a:rPr spc="180" dirty="0"/>
              <a:t> </a:t>
            </a:r>
            <a:r>
              <a:rPr spc="-5" dirty="0"/>
              <a:t>пай</a:t>
            </a:r>
          </a:p>
          <a:p>
            <a:pPr marL="24765">
              <a:lnSpc>
                <a:spcPts val="2710"/>
              </a:lnSpc>
            </a:pPr>
            <a:r>
              <a:rPr spc="-5" dirty="0"/>
              <a:t>составляет 1200/5 = 240 тыс.</a:t>
            </a:r>
            <a:r>
              <a:rPr spc="135" dirty="0"/>
              <a:t> </a:t>
            </a:r>
            <a:r>
              <a:rPr spc="-10" dirty="0"/>
              <a:t>руб.</a:t>
            </a:r>
          </a:p>
          <a:p>
            <a:pPr marL="24765">
              <a:lnSpc>
                <a:spcPts val="3025"/>
              </a:lnSpc>
              <a:spcBef>
                <a:spcPts val="335"/>
              </a:spcBef>
            </a:pPr>
            <a:r>
              <a:rPr spc="-5" dirty="0"/>
              <a:t>В </a:t>
            </a:r>
            <a:r>
              <a:rPr spc="-10" dirty="0"/>
              <a:t>кооператив </a:t>
            </a:r>
            <a:r>
              <a:rPr spc="-5" dirty="0"/>
              <a:t>принят новый </a:t>
            </a:r>
            <a:r>
              <a:rPr spc="-10" dirty="0"/>
              <a:t>фермер (шестой). </a:t>
            </a:r>
            <a:r>
              <a:rPr spc="-80" dirty="0"/>
              <a:t>Тогда </a:t>
            </a:r>
            <a:r>
              <a:rPr spc="-25" dirty="0"/>
              <a:t>один</a:t>
            </a:r>
            <a:r>
              <a:rPr spc="245" dirty="0"/>
              <a:t> </a:t>
            </a:r>
            <a:r>
              <a:rPr spc="-5" dirty="0"/>
              <a:t>пай</a:t>
            </a:r>
          </a:p>
          <a:p>
            <a:pPr marL="24765" marR="5080">
              <a:lnSpc>
                <a:spcPts val="2690"/>
              </a:lnSpc>
              <a:spcBef>
                <a:spcPts val="315"/>
              </a:spcBef>
            </a:pPr>
            <a:r>
              <a:rPr dirty="0"/>
              <a:t>составит </a:t>
            </a:r>
            <a:r>
              <a:rPr spc="-5" dirty="0"/>
              <a:t>200 </a:t>
            </a:r>
            <a:r>
              <a:rPr spc="-10" dirty="0"/>
              <a:t>тыс. руб. </a:t>
            </a:r>
            <a:r>
              <a:rPr spc="-5" dirty="0"/>
              <a:t>(1200/6), </a:t>
            </a:r>
            <a:r>
              <a:rPr dirty="0"/>
              <a:t>вновь </a:t>
            </a:r>
            <a:r>
              <a:rPr spc="-5" dirty="0"/>
              <a:t>вступивший внесёт </a:t>
            </a:r>
            <a:r>
              <a:rPr spc="-10" dirty="0"/>
              <a:t>эту </a:t>
            </a:r>
            <a:r>
              <a:rPr spc="-20" dirty="0"/>
              <a:t>сумму,  </a:t>
            </a:r>
            <a:r>
              <a:rPr spc="-5" dirty="0"/>
              <a:t>а первые пять – </a:t>
            </a:r>
            <a:r>
              <a:rPr spc="-10" dirty="0"/>
              <a:t>заберут </a:t>
            </a:r>
            <a:r>
              <a:rPr spc="-5" dirty="0"/>
              <a:t>по 40 </a:t>
            </a:r>
            <a:r>
              <a:rPr spc="-10" dirty="0"/>
              <a:t>тыс.</a:t>
            </a:r>
            <a:r>
              <a:rPr spc="110" dirty="0"/>
              <a:t> </a:t>
            </a:r>
            <a:r>
              <a:rPr spc="-15" dirty="0"/>
              <a:t>руб.</a:t>
            </a:r>
          </a:p>
          <a:p>
            <a:pPr marL="24765">
              <a:lnSpc>
                <a:spcPts val="3025"/>
              </a:lnSpc>
              <a:spcBef>
                <a:spcPts val="345"/>
              </a:spcBef>
            </a:pPr>
            <a:r>
              <a:rPr spc="-15" dirty="0"/>
              <a:t>(Альтернативный </a:t>
            </a:r>
            <a:r>
              <a:rPr spc="-5" dirty="0"/>
              <a:t>вариант: паевой фонд </a:t>
            </a:r>
            <a:r>
              <a:rPr spc="-40" dirty="0"/>
              <a:t>будет </a:t>
            </a:r>
            <a:r>
              <a:rPr spc="-15" dirty="0"/>
              <a:t>увеличен</a:t>
            </a:r>
            <a:r>
              <a:rPr spc="145" dirty="0"/>
              <a:t> </a:t>
            </a:r>
            <a:r>
              <a:rPr spc="-20" dirty="0"/>
              <a:t>до</a:t>
            </a:r>
          </a:p>
          <a:p>
            <a:pPr marL="24765" marR="696595">
              <a:lnSpc>
                <a:spcPct val="80000"/>
              </a:lnSpc>
              <a:spcBef>
                <a:spcPts val="335"/>
              </a:spcBef>
            </a:pPr>
            <a:r>
              <a:rPr dirty="0"/>
              <a:t>1200+240=1440 </a:t>
            </a:r>
            <a:r>
              <a:rPr spc="-10" dirty="0"/>
              <a:t>тыс. руб., </a:t>
            </a:r>
            <a:r>
              <a:rPr spc="-5" dirty="0"/>
              <a:t>за счёт </a:t>
            </a:r>
            <a:r>
              <a:rPr spc="-15" dirty="0"/>
              <a:t>дополнительного </a:t>
            </a:r>
            <a:r>
              <a:rPr dirty="0"/>
              <a:t>взноса </a:t>
            </a:r>
            <a:r>
              <a:rPr spc="-10" dirty="0"/>
              <a:t>СПоК  приобретёт </a:t>
            </a:r>
            <a:r>
              <a:rPr dirty="0"/>
              <a:t>навесное </a:t>
            </a:r>
            <a:r>
              <a:rPr spc="-20" dirty="0"/>
              <a:t>оборудование </a:t>
            </a:r>
            <a:r>
              <a:rPr spc="-5" dirty="0"/>
              <a:t>или </a:t>
            </a:r>
            <a:r>
              <a:rPr spc="-10" dirty="0"/>
              <a:t>сохранит деньги для  </a:t>
            </a:r>
            <a:r>
              <a:rPr spc="-25" dirty="0"/>
              <a:t>будущих</a:t>
            </a:r>
            <a:r>
              <a:rPr spc="15" dirty="0"/>
              <a:t> </a:t>
            </a:r>
            <a:r>
              <a:rPr spc="-5" dirty="0"/>
              <a:t>приобретений).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0764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Резервный фонд</a:t>
            </a:r>
            <a:r>
              <a:rPr spc="-30" dirty="0"/>
              <a:t> </a:t>
            </a:r>
            <a:r>
              <a:rPr spc="-5" dirty="0"/>
              <a:t>кооператива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154285" cy="301180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9235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В размере, </a:t>
            </a:r>
            <a:r>
              <a:rPr sz="2800" spc="-10" dirty="0">
                <a:latin typeface="Calibri"/>
                <a:cs typeface="Calibri"/>
              </a:rPr>
              <a:t>предусмотренном </a:t>
            </a:r>
            <a:r>
              <a:rPr sz="2800" spc="-5" dirty="0">
                <a:latin typeface="Calibri"/>
                <a:cs typeface="Calibri"/>
              </a:rPr>
              <a:t>уставом, но не менее 10 % паевого  </a:t>
            </a:r>
            <a:r>
              <a:rPr sz="2800" spc="-10" dirty="0">
                <a:latin typeface="Calibri"/>
                <a:cs typeface="Calibri"/>
              </a:rPr>
              <a:t>фонда,</a:t>
            </a:r>
            <a:endParaRPr sz="2800">
              <a:latin typeface="Calibri"/>
              <a:cs typeface="Calibri"/>
            </a:endParaRPr>
          </a:p>
          <a:p>
            <a:pPr marL="241300" marR="1541780" indent="-229235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Формируется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0" dirty="0">
                <a:latin typeface="Calibri"/>
                <a:cs typeface="Calibri"/>
              </a:rPr>
              <a:t>производственном </a:t>
            </a:r>
            <a:r>
              <a:rPr sz="2800" spc="-15" dirty="0">
                <a:latin typeface="Calibri"/>
                <a:cs typeface="Calibri"/>
              </a:rPr>
              <a:t>кооперативе </a:t>
            </a:r>
            <a:r>
              <a:rPr sz="2800" spc="-5" dirty="0">
                <a:latin typeface="Calibri"/>
                <a:cs typeface="Calibri"/>
              </a:rPr>
              <a:t>за </a:t>
            </a:r>
            <a:r>
              <a:rPr sz="2800" spc="-10" dirty="0">
                <a:latin typeface="Calibri"/>
                <a:cs typeface="Calibri"/>
              </a:rPr>
              <a:t>счёт  </a:t>
            </a:r>
            <a:r>
              <a:rPr sz="2800" spc="-25" dirty="0">
                <a:latin typeface="Calibri"/>
                <a:cs typeface="Calibri"/>
              </a:rPr>
              <a:t>ежегодных </a:t>
            </a:r>
            <a:r>
              <a:rPr sz="2800" spc="-10" dirty="0">
                <a:latin typeface="Calibri"/>
                <a:cs typeface="Calibri"/>
              </a:rPr>
              <a:t>отчислений </a:t>
            </a:r>
            <a:r>
              <a:rPr sz="2800" spc="-5" dirty="0">
                <a:latin typeface="Calibri"/>
                <a:cs typeface="Calibri"/>
              </a:rPr>
              <a:t>не менее 10 % </a:t>
            </a:r>
            <a:r>
              <a:rPr sz="2800" spc="-10" dirty="0">
                <a:latin typeface="Calibri"/>
                <a:cs typeface="Calibri"/>
              </a:rPr>
              <a:t>прибыли,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</a:t>
            </a:r>
            <a:endParaRPr sz="2800">
              <a:latin typeface="Calibri"/>
              <a:cs typeface="Calibri"/>
            </a:endParaRPr>
          </a:p>
          <a:p>
            <a:pPr marL="241300" marR="722630">
              <a:lnSpc>
                <a:spcPts val="3020"/>
              </a:lnSpc>
              <a:spcBef>
                <a:spcPts val="10"/>
              </a:spcBef>
            </a:pPr>
            <a:r>
              <a:rPr sz="2800" spc="-15" dirty="0">
                <a:latin typeface="Calibri"/>
                <a:cs typeface="Calibri"/>
              </a:rPr>
              <a:t>потребительском </a:t>
            </a:r>
            <a:r>
              <a:rPr sz="2800" spc="-5" dirty="0">
                <a:latin typeface="Calibri"/>
                <a:cs typeface="Calibri"/>
              </a:rPr>
              <a:t>– за </a:t>
            </a:r>
            <a:r>
              <a:rPr sz="2800" spc="-10" dirty="0">
                <a:latin typeface="Calibri"/>
                <a:cs typeface="Calibri"/>
              </a:rPr>
              <a:t>счёт отчислений </a:t>
            </a:r>
            <a:r>
              <a:rPr sz="2800" spc="-15" dirty="0">
                <a:latin typeface="Calibri"/>
                <a:cs typeface="Calibri"/>
              </a:rPr>
              <a:t>от </a:t>
            </a:r>
            <a:r>
              <a:rPr sz="2800" spc="-35" dirty="0">
                <a:latin typeface="Calibri"/>
                <a:cs typeface="Calibri"/>
              </a:rPr>
              <a:t>доходов, </a:t>
            </a:r>
            <a:r>
              <a:rPr sz="2800" spc="-5" dirty="0">
                <a:latin typeface="Calibri"/>
                <a:cs typeface="Calibri"/>
              </a:rPr>
              <a:t>внесения  </a:t>
            </a:r>
            <a:r>
              <a:rPr sz="2800" spc="-20" dirty="0">
                <a:latin typeface="Calibri"/>
                <a:cs typeface="Calibri"/>
              </a:rPr>
              <a:t>дополнительных </a:t>
            </a:r>
            <a:r>
              <a:rPr sz="2800" spc="-5" dirty="0">
                <a:latin typeface="Calibri"/>
                <a:cs typeface="Calibri"/>
              </a:rPr>
              <a:t>взносов, иных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источников,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Используется </a:t>
            </a: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spc="-10" dirty="0">
                <a:latin typeface="Calibri"/>
                <a:cs typeface="Calibri"/>
              </a:rPr>
              <a:t>покрытие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убытков.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9803" rIns="0" bIns="0" rtlCol="0">
            <a:spAutoFit/>
          </a:bodyPr>
          <a:lstStyle/>
          <a:p>
            <a:pPr marL="2094230" marR="5080" indent="271145">
              <a:lnSpc>
                <a:spcPts val="2160"/>
              </a:lnSpc>
              <a:spcBef>
                <a:spcPts val="375"/>
              </a:spcBef>
            </a:pPr>
            <a:r>
              <a:rPr sz="2000" i="1" spc="-20" dirty="0">
                <a:latin typeface="Calibri Light"/>
                <a:cs typeface="Calibri Light"/>
              </a:rPr>
              <a:t>Общая </a:t>
            </a:r>
            <a:r>
              <a:rPr sz="2000" i="1" spc="-15" dirty="0">
                <a:latin typeface="Calibri Light"/>
                <a:cs typeface="Calibri Light"/>
              </a:rPr>
              <a:t>схема </a:t>
            </a:r>
            <a:r>
              <a:rPr sz="2000" i="1" spc="-20" dirty="0">
                <a:latin typeface="Calibri Light"/>
                <a:cs typeface="Calibri Light"/>
              </a:rPr>
              <a:t>построения </a:t>
            </a:r>
            <a:r>
              <a:rPr sz="2000" i="1" spc="-15" dirty="0">
                <a:latin typeface="Calibri Light"/>
                <a:cs typeface="Calibri Light"/>
              </a:rPr>
              <a:t>учета </a:t>
            </a:r>
            <a:r>
              <a:rPr sz="2000" i="1" spc="-20" dirty="0">
                <a:latin typeface="Calibri Light"/>
                <a:cs typeface="Calibri Light"/>
              </a:rPr>
              <a:t>доходов </a:t>
            </a:r>
            <a:r>
              <a:rPr sz="2000" i="1" spc="-10" dirty="0">
                <a:latin typeface="Calibri Light"/>
                <a:cs typeface="Calibri Light"/>
              </a:rPr>
              <a:t>и </a:t>
            </a:r>
            <a:r>
              <a:rPr sz="2000" i="1" spc="-15" dirty="0">
                <a:latin typeface="Calibri Light"/>
                <a:cs typeface="Calibri Light"/>
              </a:rPr>
              <a:t>расходов  </a:t>
            </a:r>
            <a:r>
              <a:rPr sz="2000" i="1" spc="-20" dirty="0">
                <a:latin typeface="Calibri Light"/>
                <a:cs typeface="Calibri Light"/>
              </a:rPr>
              <a:t>сельскохозяйственного потребительского</a:t>
            </a:r>
            <a:r>
              <a:rPr sz="2000" i="1" spc="-35" dirty="0">
                <a:latin typeface="Calibri Light"/>
                <a:cs typeface="Calibri Light"/>
              </a:rPr>
              <a:t> </a:t>
            </a:r>
            <a:r>
              <a:rPr sz="2000" i="1" spc="-20" dirty="0">
                <a:latin typeface="Calibri Light"/>
                <a:cs typeface="Calibri Light"/>
              </a:rPr>
              <a:t>кооператива</a:t>
            </a:r>
            <a:endParaRPr sz="200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974850" y="1530350"/>
          <a:ext cx="8228965" cy="4803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6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2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0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Предпринимательская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деятельность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Некоммерческая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деятельность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006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25" dirty="0">
                          <a:latin typeface="Calibri"/>
                          <a:cs typeface="Calibri"/>
                        </a:rPr>
                        <a:t>Доходы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Выручка от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продажи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товаров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2075" marR="56578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(продукции,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работ,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услуг), прочие 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доходы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9461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Взносы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членов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кооператива (членские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вступительные),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Средства целевого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финансирования: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бюджетные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поступления, гранты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т.п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50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Расходы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0129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Затраты, относимые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на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себестоимость 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продукции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(товаров,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работ,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услуг)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Затраты, относимые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на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финансирование за счет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целевых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средств,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7923">
                <a:tc>
                  <a:txBody>
                    <a:bodyPr/>
                    <a:lstStyle/>
                    <a:p>
                      <a:pPr marL="91440" marR="5492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Финан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овый 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результат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95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Прибыль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(убыток)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по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предпринимательской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деятельности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595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Остаток (перерасход)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средств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целевого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финансирования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3531">
                <a:tc>
                  <a:txBody>
                    <a:bodyPr/>
                    <a:lstStyle/>
                    <a:p>
                      <a:pPr marL="91440" marR="7169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овый 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результат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6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Формирование налоговой базы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по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налогу на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прибыль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600"/>
                        </a:lnSpc>
                      </a:pPr>
                      <a:r>
                        <a:rPr sz="1400" spc="-15" dirty="0">
                          <a:latin typeface="Calibri"/>
                          <a:cs typeface="Calibri"/>
                        </a:rPr>
                        <a:t>Доходы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расходы,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не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учитываемые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9215" marR="23114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при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определении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налоговой базы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по  налогу на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прибыль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1051540" y="6414617"/>
            <a:ext cx="22352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Arial"/>
                <a:cs typeface="Arial"/>
              </a:rPr>
              <a:t>35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29360" marR="5080" indent="-829310">
              <a:lnSpc>
                <a:spcPts val="4750"/>
              </a:lnSpc>
              <a:spcBef>
                <a:spcPts val="705"/>
              </a:spcBef>
            </a:pPr>
            <a:r>
              <a:rPr spc="-5" dirty="0"/>
              <a:t>Кооперативе может планировать </a:t>
            </a:r>
            <a:r>
              <a:rPr dirty="0"/>
              <a:t>или не  </a:t>
            </a:r>
            <a:r>
              <a:rPr spc="-5" dirty="0"/>
              <a:t>планировать получение прибыли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8768" y="1731975"/>
            <a:ext cx="4792345" cy="452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8279" algn="ctr">
              <a:lnSpc>
                <a:spcPts val="2735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«Планово-бесприбыльный»</a:t>
            </a:r>
            <a:endParaRPr sz="2400">
              <a:latin typeface="Calibri"/>
              <a:cs typeface="Calibri"/>
            </a:endParaRPr>
          </a:p>
          <a:p>
            <a:pPr marL="210820" algn="ctr">
              <a:lnSpc>
                <a:spcPts val="2735"/>
              </a:lnSpc>
            </a:pPr>
            <a:r>
              <a:rPr sz="2400" b="1" spc="-10" dirty="0">
                <a:latin typeface="Calibri"/>
                <a:cs typeface="Calibri"/>
              </a:rPr>
              <a:t>кооператив </a:t>
            </a:r>
            <a:r>
              <a:rPr sz="2400" b="1" dirty="0">
                <a:latin typeface="Calibri"/>
                <a:cs typeface="Calibri"/>
              </a:rPr>
              <a:t>(членские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взносы)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ts val="3190"/>
              </a:lnSpc>
              <a:spcBef>
                <a:spcPts val="35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По хранению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r>
              <a:rPr sz="2800" spc="-15" dirty="0">
                <a:latin typeface="Calibri"/>
                <a:cs typeface="Calibri"/>
              </a:rPr>
              <a:t>сельскохозяйственной</a:t>
            </a:r>
            <a:endParaRPr sz="2800">
              <a:latin typeface="Calibri"/>
              <a:cs typeface="Calibri"/>
            </a:endParaRPr>
          </a:p>
          <a:p>
            <a:pPr marL="241300" marR="5080">
              <a:lnSpc>
                <a:spcPts val="3020"/>
              </a:lnSpc>
              <a:spcBef>
                <a:spcPts val="220"/>
              </a:spcBef>
            </a:pPr>
            <a:r>
              <a:rPr sz="2800" spc="-20" dirty="0">
                <a:latin typeface="Calibri"/>
                <a:cs typeface="Calibri"/>
              </a:rPr>
              <a:t>продукции </a:t>
            </a: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spc="-10" dirty="0">
                <a:latin typeface="Calibri"/>
                <a:cs typeface="Calibri"/>
              </a:rPr>
              <a:t>кооперативном  складе,</a:t>
            </a:r>
            <a:endParaRPr sz="2800">
              <a:latin typeface="Calibri"/>
              <a:cs typeface="Calibri"/>
            </a:endParaRPr>
          </a:p>
          <a:p>
            <a:pPr marL="241300" marR="137160" indent="-228600">
              <a:lnSpc>
                <a:spcPts val="303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По </a:t>
            </a:r>
            <a:r>
              <a:rPr sz="2800" spc="-10" dirty="0">
                <a:latin typeface="Calibri"/>
                <a:cs typeface="Calibri"/>
              </a:rPr>
              <a:t>вспашке </a:t>
            </a:r>
            <a:r>
              <a:rPr sz="2800" spc="-25" dirty="0">
                <a:latin typeface="Calibri"/>
                <a:cs typeface="Calibri"/>
              </a:rPr>
              <a:t>огородов </a:t>
            </a:r>
            <a:r>
              <a:rPr sz="2800" spc="-5" dirty="0">
                <a:latin typeface="Calibri"/>
                <a:cs typeface="Calibri"/>
              </a:rPr>
              <a:t>членов  </a:t>
            </a:r>
            <a:r>
              <a:rPr sz="2800" spc="-15" dirty="0">
                <a:latin typeface="Calibri"/>
                <a:cs typeface="Calibri"/>
              </a:rPr>
              <a:t>кооператива,</a:t>
            </a:r>
            <a:endParaRPr sz="2800">
              <a:latin typeface="Calibri"/>
              <a:cs typeface="Calibri"/>
            </a:endParaRPr>
          </a:p>
          <a:p>
            <a:pPr marL="241300" marR="1109345" indent="-228600">
              <a:lnSpc>
                <a:spcPct val="90000"/>
              </a:lnSpc>
              <a:spcBef>
                <a:spcPts val="95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По </a:t>
            </a:r>
            <a:r>
              <a:rPr sz="2800" spc="-10" dirty="0">
                <a:latin typeface="Calibri"/>
                <a:cs typeface="Calibri"/>
              </a:rPr>
              <a:t>бухгалтерскому  обслуживанию членов  </a:t>
            </a:r>
            <a:r>
              <a:rPr sz="2800" spc="-15" dirty="0">
                <a:latin typeface="Calibri"/>
                <a:cs typeface="Calibri"/>
              </a:rPr>
              <a:t>кооператива.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51828" y="1731975"/>
            <a:ext cx="4992370" cy="285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4" algn="ctr">
              <a:lnSpc>
                <a:spcPts val="2735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Кооператив,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ведущий</a:t>
            </a:r>
            <a:endParaRPr sz="2400">
              <a:latin typeface="Calibri"/>
              <a:cs typeface="Calibri"/>
            </a:endParaRPr>
          </a:p>
          <a:p>
            <a:pPr marL="29209" algn="ctr">
              <a:lnSpc>
                <a:spcPts val="2735"/>
              </a:lnSpc>
            </a:pPr>
            <a:r>
              <a:rPr sz="2400" b="1" spc="-10" dirty="0">
                <a:latin typeface="Calibri"/>
                <a:cs typeface="Calibri"/>
              </a:rPr>
              <a:t>предпринимательскую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деятельность</a:t>
            </a:r>
            <a:endParaRPr sz="2400">
              <a:latin typeface="Calibri"/>
              <a:cs typeface="Calibri"/>
            </a:endParaRPr>
          </a:p>
          <a:p>
            <a:pPr marL="241300" marR="59690" indent="-228600">
              <a:lnSpc>
                <a:spcPts val="3020"/>
              </a:lnSpc>
              <a:spcBef>
                <a:spcPts val="74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По </a:t>
            </a:r>
            <a:r>
              <a:rPr sz="2800" spc="-20" dirty="0">
                <a:latin typeface="Calibri"/>
                <a:cs typeface="Calibri"/>
              </a:rPr>
              <a:t>сбору, </a:t>
            </a:r>
            <a:r>
              <a:rPr sz="2800" spc="-10" dirty="0">
                <a:latin typeface="Calibri"/>
                <a:cs typeface="Calibri"/>
              </a:rPr>
              <a:t>переработке </a:t>
            </a:r>
            <a:r>
              <a:rPr sz="2800" spc="-5" dirty="0">
                <a:latin typeface="Calibri"/>
                <a:cs typeface="Calibri"/>
              </a:rPr>
              <a:t>и сбыту  </a:t>
            </a:r>
            <a:r>
              <a:rPr sz="2800" spc="-15" dirty="0">
                <a:latin typeface="Calibri"/>
                <a:cs typeface="Calibri"/>
              </a:rPr>
              <a:t>сельскохозяйственной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985"/>
              </a:lnSpc>
            </a:pPr>
            <a:r>
              <a:rPr sz="2800" spc="-15" dirty="0">
                <a:latin typeface="Calibri"/>
                <a:cs typeface="Calibri"/>
              </a:rPr>
              <a:t>продукции,</a:t>
            </a:r>
            <a:endParaRPr sz="2800">
              <a:latin typeface="Calibri"/>
              <a:cs typeface="Calibri"/>
            </a:endParaRPr>
          </a:p>
          <a:p>
            <a:pPr marL="241300" marR="411480" indent="-228600">
              <a:lnSpc>
                <a:spcPts val="3020"/>
              </a:lnSpc>
              <a:spcBef>
                <a:spcPts val="105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По </a:t>
            </a:r>
            <a:r>
              <a:rPr sz="2800" spc="-10" dirty="0">
                <a:latin typeface="Calibri"/>
                <a:cs typeface="Calibri"/>
              </a:rPr>
              <a:t>снабжению </a:t>
            </a:r>
            <a:r>
              <a:rPr sz="2800" spc="-5" dirty="0">
                <a:latin typeface="Calibri"/>
                <a:cs typeface="Calibri"/>
              </a:rPr>
              <a:t>своих членов  </a:t>
            </a:r>
            <a:r>
              <a:rPr sz="2800" spc="-10" dirty="0">
                <a:latin typeface="Calibri"/>
                <a:cs typeface="Calibri"/>
              </a:rPr>
              <a:t>сырьём </a:t>
            </a:r>
            <a:r>
              <a:rPr sz="2800" spc="-5" dirty="0">
                <a:latin typeface="Calibri"/>
                <a:cs typeface="Calibri"/>
              </a:rPr>
              <a:t>и материалами.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93186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Финансовый результат (прибыль)</a:t>
            </a:r>
            <a:r>
              <a:rPr spc="25" dirty="0"/>
              <a:t> </a:t>
            </a:r>
            <a:r>
              <a:rPr spc="-5" dirty="0"/>
              <a:t>СПоК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029190" cy="301180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1311275" indent="-229235">
              <a:lnSpc>
                <a:spcPct val="90000"/>
              </a:lnSpc>
              <a:spcBef>
                <a:spcPts val="434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30" dirty="0">
                <a:latin typeface="Calibri"/>
                <a:cs typeface="Calibri"/>
              </a:rPr>
              <a:t>«Технически»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«учётно» возникает </a:t>
            </a:r>
            <a:r>
              <a:rPr sz="2800" spc="-15" dirty="0">
                <a:latin typeface="Calibri"/>
                <a:cs typeface="Calibri"/>
              </a:rPr>
              <a:t>от </a:t>
            </a:r>
            <a:r>
              <a:rPr sz="2800" spc="-20" dirty="0">
                <a:latin typeface="Calibri"/>
                <a:cs typeface="Calibri"/>
              </a:rPr>
              <a:t>тех же </a:t>
            </a:r>
            <a:r>
              <a:rPr sz="2800" spc="-5" dirty="0">
                <a:latin typeface="Calibri"/>
                <a:cs typeface="Calibri"/>
              </a:rPr>
              <a:t>самых  </a:t>
            </a:r>
            <a:r>
              <a:rPr sz="2800" spc="-10" dirty="0">
                <a:latin typeface="Calibri"/>
                <a:cs typeface="Calibri"/>
              </a:rPr>
              <a:t>хозяйственных операций, </a:t>
            </a:r>
            <a:r>
              <a:rPr sz="2800" spc="-20" dirty="0">
                <a:latin typeface="Calibri"/>
                <a:cs typeface="Calibri"/>
              </a:rPr>
              <a:t>что </a:t>
            </a:r>
            <a:r>
              <a:rPr sz="2800" spc="-5" dirty="0">
                <a:latin typeface="Calibri"/>
                <a:cs typeface="Calibri"/>
              </a:rPr>
              <a:t>и прибыль </a:t>
            </a:r>
            <a:r>
              <a:rPr sz="2800" spc="-15" dirty="0">
                <a:latin typeface="Calibri"/>
                <a:cs typeface="Calibri"/>
              </a:rPr>
              <a:t>коммерческой  </a:t>
            </a:r>
            <a:r>
              <a:rPr sz="2800" spc="-5" dirty="0">
                <a:latin typeface="Calibri"/>
                <a:cs typeface="Calibri"/>
              </a:rPr>
              <a:t>организации;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ts val="3195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По </a:t>
            </a:r>
            <a:r>
              <a:rPr sz="2800" dirty="0">
                <a:latin typeface="Calibri"/>
                <a:cs typeface="Calibri"/>
              </a:rPr>
              <a:t>своей </a:t>
            </a:r>
            <a:r>
              <a:rPr sz="2800" spc="-10" dirty="0">
                <a:latin typeface="Calibri"/>
                <a:cs typeface="Calibri"/>
              </a:rPr>
              <a:t>экономической </a:t>
            </a:r>
            <a:r>
              <a:rPr sz="2800" spc="-20" dirty="0">
                <a:latin typeface="Calibri"/>
                <a:cs typeface="Calibri"/>
              </a:rPr>
              <a:t>природе </a:t>
            </a:r>
            <a:r>
              <a:rPr sz="2800" spc="-15" dirty="0">
                <a:latin typeface="Calibri"/>
                <a:cs typeface="Calibri"/>
              </a:rPr>
              <a:t>представляет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собой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5"/>
              </a:lnSpc>
            </a:pPr>
            <a:r>
              <a:rPr sz="2800" spc="-15" dirty="0">
                <a:latin typeface="Calibri"/>
                <a:cs typeface="Calibri"/>
              </a:rPr>
              <a:t>недораспределённую между </a:t>
            </a:r>
            <a:r>
              <a:rPr sz="2800" spc="-5" dirty="0">
                <a:latin typeface="Calibri"/>
                <a:cs typeface="Calibri"/>
              </a:rPr>
              <a:t>членами </a:t>
            </a:r>
            <a:r>
              <a:rPr sz="2800" spc="-10" dirty="0">
                <a:latin typeface="Calibri"/>
                <a:cs typeface="Calibri"/>
              </a:rPr>
              <a:t>экономию </a:t>
            </a:r>
            <a:r>
              <a:rPr sz="2800" dirty="0">
                <a:latin typeface="Calibri"/>
                <a:cs typeface="Calibri"/>
              </a:rPr>
              <a:t>на</a:t>
            </a:r>
            <a:r>
              <a:rPr sz="2800" spc="-5" dirty="0">
                <a:latin typeface="Calibri"/>
                <a:cs typeface="Calibri"/>
              </a:rPr>
              <a:t> масштабе;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Подлежит </a:t>
            </a:r>
            <a:r>
              <a:rPr sz="2800" spc="-15" dirty="0">
                <a:latin typeface="Calibri"/>
                <a:cs typeface="Calibri"/>
              </a:rPr>
              <a:t>распределению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0" dirty="0">
                <a:latin typeface="Calibri"/>
                <a:cs typeface="Calibri"/>
              </a:rPr>
              <a:t>фонды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между </a:t>
            </a:r>
            <a:r>
              <a:rPr sz="2800" spc="-5" dirty="0">
                <a:latin typeface="Calibri"/>
                <a:cs typeface="Calibri"/>
              </a:rPr>
              <a:t>членами, </a:t>
            </a:r>
            <a:r>
              <a:rPr sz="2800" spc="-25" dirty="0">
                <a:latin typeface="Calibri"/>
                <a:cs typeface="Calibri"/>
              </a:rPr>
              <a:t>исходя </a:t>
            </a:r>
            <a:r>
              <a:rPr sz="2800" spc="-5" dirty="0">
                <a:latin typeface="Calibri"/>
                <a:cs typeface="Calibri"/>
              </a:rPr>
              <a:t>из  </a:t>
            </a:r>
            <a:r>
              <a:rPr sz="2800" spc="-10" dirty="0">
                <a:latin typeface="Calibri"/>
                <a:cs typeface="Calibri"/>
              </a:rPr>
              <a:t>уровня </a:t>
            </a:r>
            <a:r>
              <a:rPr sz="2800" spc="-5" dirty="0">
                <a:latin typeface="Calibri"/>
                <a:cs typeface="Calibri"/>
              </a:rPr>
              <a:t>их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участия.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0194" y="464946"/>
            <a:ext cx="66287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i="1" dirty="0">
                <a:latin typeface="Calibri Light"/>
                <a:cs typeface="Calibri Light"/>
              </a:rPr>
              <a:t>Распределение </a:t>
            </a:r>
            <a:r>
              <a:rPr sz="3200" i="1" spc="-5" dirty="0">
                <a:latin typeface="Calibri Light"/>
                <a:cs typeface="Calibri Light"/>
              </a:rPr>
              <a:t>прибыли</a:t>
            </a:r>
            <a:r>
              <a:rPr sz="3200" i="1" spc="-70" dirty="0">
                <a:latin typeface="Calibri Light"/>
                <a:cs typeface="Calibri Light"/>
              </a:rPr>
              <a:t> </a:t>
            </a:r>
            <a:r>
              <a:rPr sz="3200" i="1" spc="-5" dirty="0">
                <a:latin typeface="Calibri Light"/>
                <a:cs typeface="Calibri Light"/>
              </a:rPr>
              <a:t>кооператива</a:t>
            </a:r>
            <a:endParaRPr sz="320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966912" y="1365313"/>
          <a:ext cx="8228965" cy="4211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7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1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856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Направление</a:t>
                      </a:r>
                      <a:r>
                        <a:rPr sz="16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распределения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Размер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89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На погашение просроченных</a:t>
                      </a:r>
                      <a:r>
                        <a:rPr sz="1600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долгов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11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резервный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фонд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и иные 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неделимые</a:t>
                      </a:r>
                      <a:r>
                        <a:rPr sz="16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фонды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91440" marR="899794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На выплату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дивидендов и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премирование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членов 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кооператива (</a:t>
                      </a:r>
                      <a:r>
                        <a:rPr sz="1600" i="1" spc="-10" dirty="0">
                          <a:latin typeface="Arial"/>
                          <a:cs typeface="Arial"/>
                        </a:rPr>
                        <a:t>находится </a:t>
                      </a:r>
                      <a:r>
                        <a:rPr sz="1600" i="1" spc="-5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1600" i="1" spc="-20" dirty="0">
                          <a:latin typeface="Arial"/>
                          <a:cs typeface="Arial"/>
                        </a:rPr>
                        <a:t>противоречии</a:t>
                      </a:r>
                      <a:r>
                        <a:rPr sz="1600" i="1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i="1" spc="-5" dirty="0">
                          <a:latin typeface="Arial"/>
                          <a:cs typeface="Arial"/>
                        </a:rPr>
                        <a:t>с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i="1" spc="-10" dirty="0">
                          <a:latin typeface="Arial"/>
                          <a:cs typeface="Arial"/>
                        </a:rPr>
                        <a:t>действующей </a:t>
                      </a:r>
                      <a:r>
                        <a:rPr sz="1600" i="1" spc="-5" dirty="0">
                          <a:latin typeface="Arial"/>
                          <a:cs typeface="Arial"/>
                        </a:rPr>
                        <a:t>редакцией ГК</a:t>
                      </a:r>
                      <a:r>
                        <a:rPr sz="1600" i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i="1" spc="-5" dirty="0">
                          <a:latin typeface="Arial"/>
                          <a:cs typeface="Arial"/>
                        </a:rPr>
                        <a:t>РФ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8959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Не 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более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30%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от 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прибыли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19">
                <a:tc gridSpan="2">
                  <a:txBody>
                    <a:bodyPr/>
                    <a:lstStyle/>
                    <a:p>
                      <a:pPr marL="91440" marR="11410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На кооперативные выплаты (</a:t>
                      </a:r>
                      <a:r>
                        <a:rPr sz="1600" i="1" spc="-10" dirty="0">
                          <a:latin typeface="Arial"/>
                          <a:cs typeface="Arial"/>
                        </a:rPr>
                        <a:t>находится </a:t>
                      </a:r>
                      <a:r>
                        <a:rPr sz="1600" i="1" spc="-5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1600" i="1" spc="-20" dirty="0">
                          <a:latin typeface="Arial"/>
                          <a:cs typeface="Arial"/>
                        </a:rPr>
                        <a:t>противоречии </a:t>
                      </a:r>
                      <a:r>
                        <a:rPr sz="1600" i="1" spc="-5" dirty="0">
                          <a:latin typeface="Arial"/>
                          <a:cs typeface="Arial"/>
                        </a:rPr>
                        <a:t>с </a:t>
                      </a:r>
                      <a:r>
                        <a:rPr sz="1600" i="1" spc="-10" dirty="0">
                          <a:latin typeface="Arial"/>
                          <a:cs typeface="Arial"/>
                        </a:rPr>
                        <a:t>действующей  редакцией </a:t>
                      </a:r>
                      <a:r>
                        <a:rPr sz="1600" i="1" spc="-5" dirty="0">
                          <a:latin typeface="Arial"/>
                          <a:cs typeface="Arial"/>
                        </a:rPr>
                        <a:t>ГК</a:t>
                      </a:r>
                      <a:r>
                        <a:rPr sz="16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i="1" spc="-5" dirty="0">
                          <a:latin typeface="Arial"/>
                          <a:cs typeface="Arial"/>
                        </a:rPr>
                        <a:t>РФ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):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39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На пополнение приращенного</a:t>
                      </a:r>
                      <a:r>
                        <a:rPr sz="1600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пая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943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Не менее 70% 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от 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суммы 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кооперативных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выплат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552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На выплаты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членам</a:t>
                      </a:r>
                      <a:r>
                        <a:rPr sz="16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кооператива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600" spc="-15" dirty="0">
                          <a:latin typeface="Arial"/>
                          <a:cs typeface="Arial"/>
                        </a:rPr>
                        <a:t>Остаток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кооперативных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выплат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768" y="609676"/>
            <a:ext cx="86328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Ревизионный </a:t>
            </a:r>
            <a:r>
              <a:rPr spc="-5" dirty="0"/>
              <a:t>контроль</a:t>
            </a:r>
            <a:r>
              <a:rPr spc="-10" dirty="0"/>
              <a:t> </a:t>
            </a:r>
            <a:r>
              <a:rPr spc="-5" dirty="0"/>
              <a:t>кооператива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pc="-10" dirty="0"/>
              <a:t>Цели</a:t>
            </a:r>
          </a:p>
          <a:p>
            <a:pPr marL="241300" indent="-228600">
              <a:lnSpc>
                <a:spcPts val="3190"/>
              </a:lnSpc>
              <a:spcBef>
                <a:spcPts val="35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0" spc="-10" dirty="0">
                <a:latin typeface="Calibri"/>
                <a:cs typeface="Calibri"/>
              </a:rPr>
              <a:t>Профилактика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r>
              <a:rPr sz="2800" b="0" spc="-5" dirty="0">
                <a:latin typeface="Calibri"/>
                <a:cs typeface="Calibri"/>
              </a:rPr>
              <a:t>непреднамеренных</a:t>
            </a:r>
            <a:endParaRPr sz="2800">
              <a:latin typeface="Calibri"/>
              <a:cs typeface="Calibri"/>
            </a:endParaRPr>
          </a:p>
          <a:p>
            <a:pPr marL="241300" marR="137795">
              <a:lnSpc>
                <a:spcPts val="3020"/>
              </a:lnSpc>
              <a:spcBef>
                <a:spcPts val="215"/>
              </a:spcBef>
            </a:pPr>
            <a:r>
              <a:rPr sz="2800" b="0" spc="-5" dirty="0">
                <a:latin typeface="Calibri"/>
                <a:cs typeface="Calibri"/>
              </a:rPr>
              <a:t>нарушений в</a:t>
            </a:r>
            <a:r>
              <a:rPr sz="2800" b="0" spc="-70" dirty="0">
                <a:latin typeface="Calibri"/>
                <a:cs typeface="Calibri"/>
              </a:rPr>
              <a:t> </a:t>
            </a:r>
            <a:r>
              <a:rPr sz="2800" b="0" spc="-15" dirty="0">
                <a:latin typeface="Calibri"/>
                <a:cs typeface="Calibri"/>
              </a:rPr>
              <a:t>деятельности  кооператива,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0" spc="-5" dirty="0">
                <a:latin typeface="Calibri"/>
                <a:cs typeface="Calibri"/>
              </a:rPr>
              <a:t>Повышение</a:t>
            </a:r>
            <a:r>
              <a:rPr sz="2800" b="0" spc="-15" dirty="0">
                <a:latin typeface="Calibri"/>
                <a:cs typeface="Calibri"/>
              </a:rPr>
              <a:t> </a:t>
            </a:r>
            <a:r>
              <a:rPr sz="2800" b="0" spc="-10" dirty="0">
                <a:latin typeface="Calibri"/>
                <a:cs typeface="Calibri"/>
              </a:rPr>
              <a:t>грамотности,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0" spc="-5" dirty="0">
                <a:latin typeface="Calibri"/>
                <a:cs typeface="Calibri"/>
              </a:rPr>
              <a:t>Исключение </a:t>
            </a:r>
            <a:r>
              <a:rPr sz="2800" b="0" spc="-10" dirty="0">
                <a:latin typeface="Calibri"/>
                <a:cs typeface="Calibri"/>
              </a:rPr>
              <a:t>перерождения  </a:t>
            </a:r>
            <a:r>
              <a:rPr sz="2800" b="0" spc="-15" dirty="0">
                <a:latin typeface="Calibri"/>
                <a:cs typeface="Calibri"/>
              </a:rPr>
              <a:t>кооператива </a:t>
            </a:r>
            <a:r>
              <a:rPr sz="2800" b="0" spc="-5" dirty="0">
                <a:latin typeface="Calibri"/>
                <a:cs typeface="Calibri"/>
              </a:rPr>
              <a:t>в</a:t>
            </a:r>
            <a:r>
              <a:rPr sz="2800" b="0" spc="20" dirty="0">
                <a:latin typeface="Calibri"/>
                <a:cs typeface="Calibri"/>
              </a:rPr>
              <a:t> </a:t>
            </a:r>
            <a:r>
              <a:rPr sz="2800" b="0" spc="-5" dirty="0">
                <a:latin typeface="Calibri"/>
                <a:cs typeface="Calibri"/>
              </a:rPr>
              <a:t>бизнес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985"/>
              </a:lnSpc>
            </a:pPr>
            <a:r>
              <a:rPr sz="2800" b="0" spc="-25" dirty="0">
                <a:latin typeface="Calibri"/>
                <a:cs typeface="Calibri"/>
              </a:rPr>
              <a:t>руководителя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51828" y="2061717"/>
            <a:ext cx="4791075" cy="40690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Инструменты</a:t>
            </a:r>
            <a:endParaRPr sz="2400">
              <a:latin typeface="Calibri"/>
              <a:cs typeface="Calibri"/>
            </a:endParaRPr>
          </a:p>
          <a:p>
            <a:pPr marL="241300" marR="469900" indent="-228600">
              <a:lnSpc>
                <a:spcPts val="2690"/>
              </a:lnSpc>
              <a:spcBef>
                <a:spcPts val="74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Обязательность </a:t>
            </a:r>
            <a:r>
              <a:rPr sz="2800" spc="-5" dirty="0">
                <a:latin typeface="Calibri"/>
                <a:cs typeface="Calibri"/>
              </a:rPr>
              <a:t>членства в  </a:t>
            </a:r>
            <a:r>
              <a:rPr sz="2800" spc="-10" dirty="0">
                <a:latin typeface="Calibri"/>
                <a:cs typeface="Calibri"/>
              </a:rPr>
              <a:t>ревизионном </a:t>
            </a:r>
            <a:r>
              <a:rPr sz="2800" spc="-5" dirty="0">
                <a:latin typeface="Calibri"/>
                <a:cs typeface="Calibri"/>
              </a:rPr>
              <a:t>союзе,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Обязательность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ревизии,</a:t>
            </a:r>
            <a:endParaRPr sz="2800">
              <a:latin typeface="Calibri"/>
              <a:cs typeface="Calibri"/>
            </a:endParaRPr>
          </a:p>
          <a:p>
            <a:pPr marL="241300" marR="1470025" indent="-228600">
              <a:lnSpc>
                <a:spcPct val="8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Свободный доступ </a:t>
            </a:r>
            <a:r>
              <a:rPr sz="2800" spc="-5" dirty="0">
                <a:latin typeface="Calibri"/>
                <a:cs typeface="Calibri"/>
              </a:rPr>
              <a:t>к  </a:t>
            </a:r>
            <a:r>
              <a:rPr sz="2800" spc="-10" dirty="0">
                <a:latin typeface="Calibri"/>
                <a:cs typeface="Calibri"/>
              </a:rPr>
              <a:t>документации,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2690"/>
              </a:lnSpc>
              <a:spcBef>
                <a:spcPts val="9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Прямое </a:t>
            </a:r>
            <a:r>
              <a:rPr sz="2800" spc="-10" dirty="0">
                <a:latin typeface="Calibri"/>
                <a:cs typeface="Calibri"/>
              </a:rPr>
              <a:t>обращение </a:t>
            </a:r>
            <a:r>
              <a:rPr sz="2800" spc="-5" dirty="0">
                <a:latin typeface="Calibri"/>
                <a:cs typeface="Calibri"/>
              </a:rPr>
              <a:t>к </a:t>
            </a:r>
            <a:r>
              <a:rPr sz="2800" spc="-15" dirty="0">
                <a:latin typeface="Calibri"/>
                <a:cs typeface="Calibri"/>
              </a:rPr>
              <a:t>общему  </a:t>
            </a:r>
            <a:r>
              <a:rPr sz="2800" spc="-5" dirty="0">
                <a:latin typeface="Calibri"/>
                <a:cs typeface="Calibri"/>
              </a:rPr>
              <a:t>собранию,</a:t>
            </a:r>
            <a:endParaRPr sz="2800">
              <a:latin typeface="Calibri"/>
              <a:cs typeface="Calibri"/>
            </a:endParaRPr>
          </a:p>
          <a:p>
            <a:pPr marL="241300" marR="765175" indent="-228600">
              <a:lnSpc>
                <a:spcPts val="2690"/>
              </a:lnSpc>
              <a:spcBef>
                <a:spcPts val="99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Участие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5" dirty="0">
                <a:latin typeface="Calibri"/>
                <a:cs typeface="Calibri"/>
              </a:rPr>
              <a:t>ряде </a:t>
            </a:r>
            <a:r>
              <a:rPr sz="2800" spc="-5" dirty="0">
                <a:latin typeface="Calibri"/>
                <a:cs typeface="Calibri"/>
              </a:rPr>
              <a:t>решений,  принимаемых в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СПоК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00045" y="1110234"/>
            <a:ext cx="715645" cy="3839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575757"/>
                </a:solidFill>
                <a:latin typeface="Times New Roman"/>
                <a:cs typeface="Times New Roman"/>
              </a:rPr>
              <a:t>Говядина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10795">
              <a:lnSpc>
                <a:spcPct val="100000"/>
              </a:lnSpc>
            </a:pPr>
            <a:r>
              <a:rPr sz="1200" b="1" spc="-10" dirty="0">
                <a:solidFill>
                  <a:srgbClr val="575757"/>
                </a:solidFill>
                <a:latin typeface="Times New Roman"/>
                <a:cs typeface="Times New Roman"/>
              </a:rPr>
              <a:t>Молоко  </a:t>
            </a:r>
            <a:r>
              <a:rPr sz="1200" b="1" spc="-5" dirty="0">
                <a:solidFill>
                  <a:srgbClr val="575757"/>
                </a:solidFill>
                <a:latin typeface="Times New Roman"/>
                <a:cs typeface="Times New Roman"/>
              </a:rPr>
              <a:t>питьевое  цельное  </a:t>
            </a:r>
            <a:r>
              <a:rPr sz="1200" b="1" dirty="0">
                <a:solidFill>
                  <a:srgbClr val="575757"/>
                </a:solidFill>
                <a:latin typeface="Times New Roman"/>
                <a:cs typeface="Times New Roman"/>
              </a:rPr>
              <a:t>па</a:t>
            </a:r>
            <a:r>
              <a:rPr sz="1200" b="1" spc="-5" dirty="0">
                <a:solidFill>
                  <a:srgbClr val="575757"/>
                </a:solidFill>
                <a:latin typeface="Times New Roman"/>
                <a:cs typeface="Times New Roman"/>
              </a:rPr>
              <a:t>с</a:t>
            </a:r>
            <a:r>
              <a:rPr sz="1200" b="1" spc="5" dirty="0">
                <a:solidFill>
                  <a:srgbClr val="575757"/>
                </a:solidFill>
                <a:latin typeface="Times New Roman"/>
                <a:cs typeface="Times New Roman"/>
              </a:rPr>
              <a:t>т</a:t>
            </a:r>
            <a:r>
              <a:rPr sz="1200" b="1" spc="-5" dirty="0">
                <a:solidFill>
                  <a:srgbClr val="575757"/>
                </a:solidFill>
                <a:latin typeface="Times New Roman"/>
                <a:cs typeface="Times New Roman"/>
              </a:rPr>
              <a:t>е</a:t>
            </a:r>
            <a:r>
              <a:rPr sz="1200" b="1" dirty="0">
                <a:solidFill>
                  <a:srgbClr val="575757"/>
                </a:solidFill>
                <a:latin typeface="Times New Roman"/>
                <a:cs typeface="Times New Roman"/>
              </a:rPr>
              <a:t>ри</a:t>
            </a:r>
            <a:r>
              <a:rPr sz="1200" b="1" spc="-15" dirty="0">
                <a:solidFill>
                  <a:srgbClr val="575757"/>
                </a:solidFill>
                <a:latin typeface="Times New Roman"/>
                <a:cs typeface="Times New Roman"/>
              </a:rPr>
              <a:t>з</a:t>
            </a:r>
            <a:r>
              <a:rPr sz="1200" b="1" dirty="0">
                <a:solidFill>
                  <a:srgbClr val="575757"/>
                </a:solidFill>
                <a:latin typeface="Times New Roman"/>
                <a:cs typeface="Times New Roman"/>
              </a:rPr>
              <a:t>о  ванное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 marR="41275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575757"/>
                </a:solidFill>
                <a:latin typeface="Times New Roman"/>
                <a:cs typeface="Times New Roman"/>
              </a:rPr>
              <a:t>Рыба  </a:t>
            </a:r>
            <a:r>
              <a:rPr sz="1200" b="1" spc="-10" dirty="0">
                <a:solidFill>
                  <a:srgbClr val="575757"/>
                </a:solidFill>
                <a:latin typeface="Times New Roman"/>
                <a:cs typeface="Times New Roman"/>
              </a:rPr>
              <a:t>живая,  </a:t>
            </a:r>
            <a:r>
              <a:rPr sz="1200" b="1" spc="-5" dirty="0">
                <a:solidFill>
                  <a:srgbClr val="575757"/>
                </a:solidFill>
                <a:latin typeface="Times New Roman"/>
                <a:cs typeface="Times New Roman"/>
              </a:rPr>
              <a:t>свежая </a:t>
            </a:r>
            <a:r>
              <a:rPr sz="1200" b="1" dirty="0">
                <a:solidFill>
                  <a:srgbClr val="575757"/>
                </a:solidFill>
                <a:latin typeface="Times New Roman"/>
                <a:cs typeface="Times New Roman"/>
              </a:rPr>
              <a:t>и  </a:t>
            </a:r>
            <a:r>
              <a:rPr sz="1200" b="1" spc="-25" dirty="0">
                <a:solidFill>
                  <a:srgbClr val="575757"/>
                </a:solidFill>
                <a:latin typeface="Times New Roman"/>
                <a:cs typeface="Times New Roman"/>
              </a:rPr>
              <a:t>о</a:t>
            </a:r>
            <a:r>
              <a:rPr sz="1200" b="1" dirty="0">
                <a:solidFill>
                  <a:srgbClr val="575757"/>
                </a:solidFill>
                <a:latin typeface="Times New Roman"/>
                <a:cs typeface="Times New Roman"/>
              </a:rPr>
              <a:t>хла</a:t>
            </a:r>
            <a:r>
              <a:rPr sz="1200" b="1" spc="-20" dirty="0">
                <a:solidFill>
                  <a:srgbClr val="575757"/>
                </a:solidFill>
                <a:latin typeface="Times New Roman"/>
                <a:cs typeface="Times New Roman"/>
              </a:rPr>
              <a:t>ж</a:t>
            </a:r>
            <a:r>
              <a:rPr sz="1200" b="1" dirty="0">
                <a:solidFill>
                  <a:srgbClr val="575757"/>
                </a:solidFill>
                <a:latin typeface="Times New Roman"/>
                <a:cs typeface="Times New Roman"/>
              </a:rPr>
              <a:t>д</a:t>
            </a:r>
            <a:r>
              <a:rPr sz="1200" b="1" spc="-5" dirty="0">
                <a:solidFill>
                  <a:srgbClr val="575757"/>
                </a:solidFill>
                <a:latin typeface="Times New Roman"/>
                <a:cs typeface="Times New Roman"/>
              </a:rPr>
              <a:t>е</a:t>
            </a:r>
            <a:r>
              <a:rPr sz="1200" b="1" dirty="0">
                <a:solidFill>
                  <a:srgbClr val="575757"/>
                </a:solidFill>
                <a:latin typeface="Times New Roman"/>
                <a:cs typeface="Times New Roman"/>
              </a:rPr>
              <a:t>н  ная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marL="68580">
              <a:lnSpc>
                <a:spcPct val="100000"/>
              </a:lnSpc>
            </a:pPr>
            <a:r>
              <a:rPr sz="1200" b="1" spc="-15" dirty="0">
                <a:solidFill>
                  <a:srgbClr val="575757"/>
                </a:solidFill>
                <a:latin typeface="Times New Roman"/>
                <a:cs typeface="Times New Roman"/>
              </a:rPr>
              <a:t>Тепличн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Times New Roman"/>
              <a:cs typeface="Times New Roman"/>
            </a:endParaRPr>
          </a:p>
          <a:p>
            <a:pPr marL="33655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solidFill>
                  <a:srgbClr val="575757"/>
                </a:solidFill>
                <a:latin typeface="Times New Roman"/>
                <a:cs typeface="Times New Roman"/>
              </a:rPr>
              <a:t>ые</a:t>
            </a:r>
            <a:r>
              <a:rPr sz="1200" b="1" spc="-65" dirty="0">
                <a:solidFill>
                  <a:srgbClr val="575757"/>
                </a:solidFill>
                <a:latin typeface="Times New Roman"/>
                <a:cs typeface="Times New Roman"/>
              </a:rPr>
              <a:t> </a:t>
            </a:r>
            <a:r>
              <a:rPr sz="1200" b="1" spc="-15" dirty="0">
                <a:solidFill>
                  <a:srgbClr val="575757"/>
                </a:solidFill>
                <a:latin typeface="Times New Roman"/>
                <a:cs typeface="Times New Roman"/>
              </a:rPr>
              <a:t>овощи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11298" y="5376494"/>
            <a:ext cx="51435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575757"/>
                </a:solidFill>
                <a:latin typeface="Times New Roman"/>
                <a:cs typeface="Times New Roman"/>
              </a:rPr>
              <a:t>О</a:t>
            </a:r>
            <a:r>
              <a:rPr sz="1200" b="1" spc="-15" dirty="0">
                <a:solidFill>
                  <a:srgbClr val="575757"/>
                </a:solidFill>
                <a:latin typeface="Times New Roman"/>
                <a:cs typeface="Times New Roman"/>
              </a:rPr>
              <a:t>в</a:t>
            </a:r>
            <a:r>
              <a:rPr sz="1200" b="1" dirty="0">
                <a:solidFill>
                  <a:srgbClr val="575757"/>
                </a:solidFill>
                <a:latin typeface="Times New Roman"/>
                <a:cs typeface="Times New Roman"/>
              </a:rPr>
              <a:t>о</a:t>
            </a:r>
            <a:r>
              <a:rPr sz="1200" b="1" spc="-35" dirty="0">
                <a:solidFill>
                  <a:srgbClr val="575757"/>
                </a:solidFill>
                <a:latin typeface="Times New Roman"/>
                <a:cs typeface="Times New Roman"/>
              </a:rPr>
              <a:t>щ</a:t>
            </a:r>
            <a:r>
              <a:rPr sz="1200" b="1" dirty="0">
                <a:solidFill>
                  <a:srgbClr val="575757"/>
                </a:solidFill>
                <a:latin typeface="Times New Roman"/>
                <a:cs typeface="Times New Roman"/>
              </a:rPr>
              <a:t>и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17038" y="6646265"/>
            <a:ext cx="1022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575757"/>
                </a:solidFill>
                <a:latin typeface="Times New Roman"/>
                <a:cs typeface="Times New Roman"/>
              </a:rPr>
              <a:t>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68879" y="5686044"/>
            <a:ext cx="7883652" cy="630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30651" y="5765291"/>
            <a:ext cx="7459980" cy="533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96311" y="5711952"/>
            <a:ext cx="7776845" cy="525780"/>
          </a:xfrm>
          <a:custGeom>
            <a:avLst/>
            <a:gdLst/>
            <a:ahLst/>
            <a:cxnLst/>
            <a:rect l="l" t="t" r="r" b="b"/>
            <a:pathLst>
              <a:path w="7776845" h="525779">
                <a:moveTo>
                  <a:pt x="7688960" y="0"/>
                </a:moveTo>
                <a:lnTo>
                  <a:pt x="87502" y="0"/>
                </a:lnTo>
                <a:lnTo>
                  <a:pt x="53466" y="6883"/>
                </a:lnTo>
                <a:lnTo>
                  <a:pt x="25653" y="25641"/>
                </a:lnTo>
                <a:lnTo>
                  <a:pt x="6857" y="53479"/>
                </a:lnTo>
                <a:lnTo>
                  <a:pt x="0" y="87566"/>
                </a:lnTo>
                <a:lnTo>
                  <a:pt x="0" y="437857"/>
                </a:lnTo>
                <a:lnTo>
                  <a:pt x="6857" y="471932"/>
                </a:lnTo>
                <a:lnTo>
                  <a:pt x="25653" y="499770"/>
                </a:lnTo>
                <a:lnTo>
                  <a:pt x="53466" y="518541"/>
                </a:lnTo>
                <a:lnTo>
                  <a:pt x="87502" y="525424"/>
                </a:lnTo>
                <a:lnTo>
                  <a:pt x="7688960" y="525424"/>
                </a:lnTo>
                <a:lnTo>
                  <a:pt x="7722996" y="518541"/>
                </a:lnTo>
                <a:lnTo>
                  <a:pt x="7750809" y="499770"/>
                </a:lnTo>
                <a:lnTo>
                  <a:pt x="7769479" y="471932"/>
                </a:lnTo>
                <a:lnTo>
                  <a:pt x="7776463" y="437857"/>
                </a:lnTo>
                <a:lnTo>
                  <a:pt x="7776463" y="87566"/>
                </a:lnTo>
                <a:lnTo>
                  <a:pt x="7769479" y="53479"/>
                </a:lnTo>
                <a:lnTo>
                  <a:pt x="7750809" y="25641"/>
                </a:lnTo>
                <a:lnTo>
                  <a:pt x="7722996" y="6883"/>
                </a:lnTo>
                <a:lnTo>
                  <a:pt x="7688960" y="0"/>
                </a:lnTo>
                <a:close/>
              </a:path>
            </a:pathLst>
          </a:custGeom>
          <a:solidFill>
            <a:srgbClr val="D65C00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179762" y="854138"/>
          <a:ext cx="7090406" cy="41702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3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8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6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78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5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95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03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203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02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0993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07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 gridSpan="11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63,0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7D7D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16,5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solidFill>
                      <a:srgbClr val="93A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20,5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375F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5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 gridSpan="6"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41,8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7D7D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38,1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solidFill>
                      <a:srgbClr val="93A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20,1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375F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400">
                <a:tc gridSpan="3"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22,9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7D7D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28,9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solidFill>
                      <a:srgbClr val="93A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48,2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375F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4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400">
                <a:tc gridSpan="11"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63,2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7D7D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36,8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375F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40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39,5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7D7D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60,5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375F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75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225">
                <a:tc gridSpan="7"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46,0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7D7D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54,0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375F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7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3139820" y="5095747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75757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24653" y="5095747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75757"/>
                </a:solidFill>
                <a:latin typeface="Times New Roman"/>
                <a:cs typeface="Times New Roman"/>
              </a:rPr>
              <a:t>30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140188" y="5095747"/>
            <a:ext cx="254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75757"/>
                </a:solidFill>
                <a:latin typeface="Times New Roman"/>
                <a:cs typeface="Times New Roman"/>
              </a:rPr>
              <a:t>100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50335" y="548792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5946" y="76200"/>
                </a:lnTo>
                <a:lnTo>
                  <a:pt x="75946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7D7D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38215" y="5487923"/>
            <a:ext cx="74930" cy="76200"/>
          </a:xfrm>
          <a:custGeom>
            <a:avLst/>
            <a:gdLst/>
            <a:ahLst/>
            <a:cxnLst/>
            <a:rect l="l" t="t" r="r" b="b"/>
            <a:pathLst>
              <a:path w="74929" h="76200">
                <a:moveTo>
                  <a:pt x="0" y="76200"/>
                </a:moveTo>
                <a:lnTo>
                  <a:pt x="74422" y="76200"/>
                </a:lnTo>
                <a:lnTo>
                  <a:pt x="74422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93A2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97495" y="548792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375F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546475" y="5095747"/>
            <a:ext cx="1637664" cy="518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6225">
              <a:lnSpc>
                <a:spcPct val="100000"/>
              </a:lnSpc>
              <a:spcBef>
                <a:spcPts val="100"/>
              </a:spcBef>
              <a:tabLst>
                <a:tab pos="982980" algn="l"/>
              </a:tabLst>
            </a:pPr>
            <a:r>
              <a:rPr sz="1200" dirty="0">
                <a:solidFill>
                  <a:srgbClr val="575757"/>
                </a:solidFill>
                <a:latin typeface="Times New Roman"/>
                <a:cs typeface="Times New Roman"/>
              </a:rPr>
              <a:t>10	20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200" spc="-5" dirty="0">
                <a:latin typeface="Times New Roman"/>
                <a:cs typeface="Times New Roman"/>
              </a:rPr>
              <a:t>Стоимость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сельхозсырья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36133" y="5095747"/>
            <a:ext cx="1411605" cy="518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8610">
              <a:lnSpc>
                <a:spcPct val="100000"/>
              </a:lnSpc>
              <a:spcBef>
                <a:spcPts val="100"/>
              </a:spcBef>
              <a:tabLst>
                <a:tab pos="1016000" algn="l"/>
              </a:tabLst>
            </a:pPr>
            <a:r>
              <a:rPr sz="1200" dirty="0">
                <a:solidFill>
                  <a:srgbClr val="575757"/>
                </a:solidFill>
                <a:latin typeface="Times New Roman"/>
                <a:cs typeface="Times New Roman"/>
              </a:rPr>
              <a:t>40	50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200" spc="-5" dirty="0">
                <a:latin typeface="Times New Roman"/>
                <a:cs typeface="Times New Roman"/>
              </a:rPr>
              <a:t>Вклад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переработчика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47331" y="5095747"/>
            <a:ext cx="2812415" cy="518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19455" algn="l"/>
                <a:tab pos="1428115" algn="l"/>
                <a:tab pos="2134235" algn="l"/>
              </a:tabLst>
            </a:pPr>
            <a:r>
              <a:rPr sz="1200" dirty="0">
                <a:solidFill>
                  <a:srgbClr val="575757"/>
                </a:solidFill>
                <a:latin typeface="Times New Roman"/>
                <a:cs typeface="Times New Roman"/>
              </a:rPr>
              <a:t>60	70	80	90</a:t>
            </a:r>
            <a:endParaRPr sz="1200">
              <a:latin typeface="Times New Roman"/>
              <a:cs typeface="Times New Roman"/>
            </a:endParaRPr>
          </a:p>
          <a:p>
            <a:pPr marL="160655">
              <a:lnSpc>
                <a:spcPct val="100000"/>
              </a:lnSpc>
              <a:spcBef>
                <a:spcPts val="1000"/>
              </a:spcBef>
            </a:pPr>
            <a:r>
              <a:rPr sz="1200" spc="-5" dirty="0">
                <a:latin typeface="Times New Roman"/>
                <a:cs typeface="Times New Roman"/>
              </a:rPr>
              <a:t>Вклад </a:t>
            </a:r>
            <a:r>
              <a:rPr sz="1200" dirty="0">
                <a:latin typeface="Times New Roman"/>
                <a:cs typeface="Times New Roman"/>
              </a:rPr>
              <a:t>сферы </a:t>
            </a:r>
            <a:r>
              <a:rPr sz="1200" spc="-5" dirty="0">
                <a:latin typeface="Times New Roman"/>
                <a:cs typeface="Times New Roman"/>
              </a:rPr>
              <a:t>обращения </a:t>
            </a:r>
            <a:r>
              <a:rPr sz="1200" dirty="0">
                <a:latin typeface="Times New Roman"/>
                <a:cs typeface="Times New Roman"/>
              </a:rPr>
              <a:t>(опт +</a:t>
            </a:r>
            <a:r>
              <a:rPr sz="1200" spc="-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розница)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24429" y="5800445"/>
            <a:ext cx="6539230" cy="636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1925">
              <a:lnSpc>
                <a:spcPts val="1795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В </a:t>
            </a:r>
            <a:r>
              <a:rPr sz="1600" b="1" spc="-10" dirty="0">
                <a:latin typeface="Times New Roman"/>
                <a:cs typeface="Times New Roman"/>
              </a:rPr>
              <a:t>розничной </a:t>
            </a:r>
            <a:r>
              <a:rPr sz="1600" b="1" spc="-5" dirty="0">
                <a:latin typeface="Times New Roman"/>
                <a:cs typeface="Times New Roman"/>
              </a:rPr>
              <a:t>цене </a:t>
            </a:r>
            <a:r>
              <a:rPr sz="1600" b="1" spc="-10" dirty="0">
                <a:latin typeface="Times New Roman"/>
                <a:cs typeface="Times New Roman"/>
              </a:rPr>
              <a:t>продукции вклад сферы обращения </a:t>
            </a:r>
            <a:r>
              <a:rPr sz="1600" b="1" spc="-15" dirty="0">
                <a:latin typeface="Times New Roman"/>
                <a:cs typeface="Times New Roman"/>
              </a:rPr>
              <a:t>достигает</a:t>
            </a:r>
            <a:r>
              <a:rPr sz="1600" b="1" spc="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60%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b="1" spc="-5" dirty="0">
                <a:solidFill>
                  <a:srgbClr val="575757"/>
                </a:solidFill>
                <a:latin typeface="Times New Roman"/>
                <a:cs typeface="Times New Roman"/>
              </a:rPr>
              <a:t>открытог</a:t>
            </a:r>
            <a:endParaRPr sz="1200">
              <a:latin typeface="Times New Roman"/>
              <a:cs typeface="Times New Roman"/>
            </a:endParaRPr>
          </a:p>
          <a:p>
            <a:pPr marL="145415">
              <a:lnSpc>
                <a:spcPct val="100000"/>
              </a:lnSpc>
              <a:spcBef>
                <a:spcPts val="434"/>
              </a:spcBef>
            </a:pPr>
            <a:r>
              <a:rPr sz="1050" dirty="0">
                <a:solidFill>
                  <a:srgbClr val="404040"/>
                </a:solidFill>
                <a:latin typeface="Times New Roman"/>
                <a:cs typeface="Times New Roman"/>
              </a:rPr>
              <a:t>* - по данным</a:t>
            </a:r>
            <a:r>
              <a:rPr sz="1050" spc="-1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050" dirty="0">
                <a:solidFill>
                  <a:srgbClr val="404040"/>
                </a:solidFill>
                <a:latin typeface="Times New Roman"/>
                <a:cs typeface="Times New Roman"/>
              </a:rPr>
              <a:t>Росстата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031730" y="6426809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7924"/>
            <a:ext cx="9696450" cy="130111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spc="-5" dirty="0"/>
              <a:t>Кооперативная </a:t>
            </a:r>
            <a:r>
              <a:rPr dirty="0"/>
              <a:t>инфраструктура </a:t>
            </a:r>
            <a:r>
              <a:rPr spc="-5" dirty="0"/>
              <a:t>согласно  </a:t>
            </a:r>
            <a:r>
              <a:rPr dirty="0"/>
              <a:t>193-ФЗ</a:t>
            </a:r>
          </a:p>
        </p:txBody>
      </p:sp>
      <p:sp>
        <p:nvSpPr>
          <p:cNvPr id="3" name="object 3"/>
          <p:cNvSpPr/>
          <p:nvPr/>
        </p:nvSpPr>
        <p:spPr>
          <a:xfrm>
            <a:off x="3493008" y="1600200"/>
            <a:ext cx="4526280" cy="4526280"/>
          </a:xfrm>
          <a:custGeom>
            <a:avLst/>
            <a:gdLst/>
            <a:ahLst/>
            <a:cxnLst/>
            <a:rect l="l" t="t" r="r" b="b"/>
            <a:pathLst>
              <a:path w="4526280" h="4526280">
                <a:moveTo>
                  <a:pt x="2263140" y="0"/>
                </a:moveTo>
                <a:lnTo>
                  <a:pt x="0" y="4526280"/>
                </a:lnTo>
                <a:lnTo>
                  <a:pt x="4526280" y="4526280"/>
                </a:lnTo>
                <a:lnTo>
                  <a:pt x="226314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56147" y="2052827"/>
            <a:ext cx="2943225" cy="805180"/>
          </a:xfrm>
          <a:custGeom>
            <a:avLst/>
            <a:gdLst/>
            <a:ahLst/>
            <a:cxnLst/>
            <a:rect l="l" t="t" r="r" b="b"/>
            <a:pathLst>
              <a:path w="2943225" h="805180">
                <a:moveTo>
                  <a:pt x="2808732" y="0"/>
                </a:moveTo>
                <a:lnTo>
                  <a:pt x="134112" y="0"/>
                </a:lnTo>
                <a:lnTo>
                  <a:pt x="91732" y="6839"/>
                </a:lnTo>
                <a:lnTo>
                  <a:pt x="54918" y="25883"/>
                </a:lnTo>
                <a:lnTo>
                  <a:pt x="25883" y="54918"/>
                </a:lnTo>
                <a:lnTo>
                  <a:pt x="6839" y="91732"/>
                </a:lnTo>
                <a:lnTo>
                  <a:pt x="0" y="134112"/>
                </a:lnTo>
                <a:lnTo>
                  <a:pt x="0" y="670560"/>
                </a:lnTo>
                <a:lnTo>
                  <a:pt x="6839" y="712939"/>
                </a:lnTo>
                <a:lnTo>
                  <a:pt x="25883" y="749753"/>
                </a:lnTo>
                <a:lnTo>
                  <a:pt x="54918" y="778788"/>
                </a:lnTo>
                <a:lnTo>
                  <a:pt x="91732" y="797832"/>
                </a:lnTo>
                <a:lnTo>
                  <a:pt x="134112" y="804672"/>
                </a:lnTo>
                <a:lnTo>
                  <a:pt x="2808732" y="804672"/>
                </a:lnTo>
                <a:lnTo>
                  <a:pt x="2851111" y="797832"/>
                </a:lnTo>
                <a:lnTo>
                  <a:pt x="2887925" y="778788"/>
                </a:lnTo>
                <a:lnTo>
                  <a:pt x="2916960" y="749753"/>
                </a:lnTo>
                <a:lnTo>
                  <a:pt x="2936004" y="712939"/>
                </a:lnTo>
                <a:lnTo>
                  <a:pt x="2942844" y="670560"/>
                </a:lnTo>
                <a:lnTo>
                  <a:pt x="2942844" y="134112"/>
                </a:lnTo>
                <a:lnTo>
                  <a:pt x="2936004" y="91732"/>
                </a:lnTo>
                <a:lnTo>
                  <a:pt x="2916960" y="54918"/>
                </a:lnTo>
                <a:lnTo>
                  <a:pt x="2887925" y="25883"/>
                </a:lnTo>
                <a:lnTo>
                  <a:pt x="2851111" y="6839"/>
                </a:lnTo>
                <a:lnTo>
                  <a:pt x="280873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56147" y="2052827"/>
            <a:ext cx="2943225" cy="805180"/>
          </a:xfrm>
          <a:custGeom>
            <a:avLst/>
            <a:gdLst/>
            <a:ahLst/>
            <a:cxnLst/>
            <a:rect l="l" t="t" r="r" b="b"/>
            <a:pathLst>
              <a:path w="2943225" h="805180">
                <a:moveTo>
                  <a:pt x="0" y="134112"/>
                </a:moveTo>
                <a:lnTo>
                  <a:pt x="6839" y="91732"/>
                </a:lnTo>
                <a:lnTo>
                  <a:pt x="25883" y="54918"/>
                </a:lnTo>
                <a:lnTo>
                  <a:pt x="54918" y="25883"/>
                </a:lnTo>
                <a:lnTo>
                  <a:pt x="91732" y="6839"/>
                </a:lnTo>
                <a:lnTo>
                  <a:pt x="134112" y="0"/>
                </a:lnTo>
                <a:lnTo>
                  <a:pt x="2808732" y="0"/>
                </a:lnTo>
                <a:lnTo>
                  <a:pt x="2851111" y="6839"/>
                </a:lnTo>
                <a:lnTo>
                  <a:pt x="2887925" y="25883"/>
                </a:lnTo>
                <a:lnTo>
                  <a:pt x="2916960" y="54918"/>
                </a:lnTo>
                <a:lnTo>
                  <a:pt x="2936004" y="91732"/>
                </a:lnTo>
                <a:lnTo>
                  <a:pt x="2942844" y="134112"/>
                </a:lnTo>
                <a:lnTo>
                  <a:pt x="2942844" y="670560"/>
                </a:lnTo>
                <a:lnTo>
                  <a:pt x="2936004" y="712939"/>
                </a:lnTo>
                <a:lnTo>
                  <a:pt x="2916960" y="749753"/>
                </a:lnTo>
                <a:lnTo>
                  <a:pt x="2887925" y="778788"/>
                </a:lnTo>
                <a:lnTo>
                  <a:pt x="2851111" y="797832"/>
                </a:lnTo>
                <a:lnTo>
                  <a:pt x="2808732" y="804672"/>
                </a:lnTo>
                <a:lnTo>
                  <a:pt x="134112" y="804672"/>
                </a:lnTo>
                <a:lnTo>
                  <a:pt x="91732" y="797832"/>
                </a:lnTo>
                <a:lnTo>
                  <a:pt x="54918" y="778788"/>
                </a:lnTo>
                <a:lnTo>
                  <a:pt x="25883" y="749753"/>
                </a:lnTo>
                <a:lnTo>
                  <a:pt x="6839" y="712939"/>
                </a:lnTo>
                <a:lnTo>
                  <a:pt x="0" y="670560"/>
                </a:lnTo>
                <a:lnTo>
                  <a:pt x="0" y="134112"/>
                </a:lnTo>
                <a:close/>
              </a:path>
            </a:pathLst>
          </a:custGeom>
          <a:ln w="12192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56147" y="2958083"/>
            <a:ext cx="2943225" cy="805180"/>
          </a:xfrm>
          <a:custGeom>
            <a:avLst/>
            <a:gdLst/>
            <a:ahLst/>
            <a:cxnLst/>
            <a:rect l="l" t="t" r="r" b="b"/>
            <a:pathLst>
              <a:path w="2943225" h="805179">
                <a:moveTo>
                  <a:pt x="2808732" y="0"/>
                </a:moveTo>
                <a:lnTo>
                  <a:pt x="134112" y="0"/>
                </a:lnTo>
                <a:lnTo>
                  <a:pt x="91732" y="6839"/>
                </a:lnTo>
                <a:lnTo>
                  <a:pt x="54918" y="25883"/>
                </a:lnTo>
                <a:lnTo>
                  <a:pt x="25883" y="54918"/>
                </a:lnTo>
                <a:lnTo>
                  <a:pt x="6839" y="91732"/>
                </a:lnTo>
                <a:lnTo>
                  <a:pt x="0" y="134112"/>
                </a:lnTo>
                <a:lnTo>
                  <a:pt x="0" y="670560"/>
                </a:lnTo>
                <a:lnTo>
                  <a:pt x="6839" y="712939"/>
                </a:lnTo>
                <a:lnTo>
                  <a:pt x="25883" y="749753"/>
                </a:lnTo>
                <a:lnTo>
                  <a:pt x="54918" y="778788"/>
                </a:lnTo>
                <a:lnTo>
                  <a:pt x="91732" y="797832"/>
                </a:lnTo>
                <a:lnTo>
                  <a:pt x="134112" y="804672"/>
                </a:lnTo>
                <a:lnTo>
                  <a:pt x="2808732" y="804672"/>
                </a:lnTo>
                <a:lnTo>
                  <a:pt x="2851111" y="797832"/>
                </a:lnTo>
                <a:lnTo>
                  <a:pt x="2887925" y="778788"/>
                </a:lnTo>
                <a:lnTo>
                  <a:pt x="2916960" y="749753"/>
                </a:lnTo>
                <a:lnTo>
                  <a:pt x="2936004" y="712939"/>
                </a:lnTo>
                <a:lnTo>
                  <a:pt x="2942844" y="670560"/>
                </a:lnTo>
                <a:lnTo>
                  <a:pt x="2942844" y="134112"/>
                </a:lnTo>
                <a:lnTo>
                  <a:pt x="2936004" y="91732"/>
                </a:lnTo>
                <a:lnTo>
                  <a:pt x="2916960" y="54918"/>
                </a:lnTo>
                <a:lnTo>
                  <a:pt x="2887925" y="25883"/>
                </a:lnTo>
                <a:lnTo>
                  <a:pt x="2851111" y="6839"/>
                </a:lnTo>
                <a:lnTo>
                  <a:pt x="280873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56147" y="2958083"/>
            <a:ext cx="2943225" cy="805180"/>
          </a:xfrm>
          <a:custGeom>
            <a:avLst/>
            <a:gdLst/>
            <a:ahLst/>
            <a:cxnLst/>
            <a:rect l="l" t="t" r="r" b="b"/>
            <a:pathLst>
              <a:path w="2943225" h="805179">
                <a:moveTo>
                  <a:pt x="0" y="134112"/>
                </a:moveTo>
                <a:lnTo>
                  <a:pt x="6839" y="91732"/>
                </a:lnTo>
                <a:lnTo>
                  <a:pt x="25883" y="54918"/>
                </a:lnTo>
                <a:lnTo>
                  <a:pt x="54918" y="25883"/>
                </a:lnTo>
                <a:lnTo>
                  <a:pt x="91732" y="6839"/>
                </a:lnTo>
                <a:lnTo>
                  <a:pt x="134112" y="0"/>
                </a:lnTo>
                <a:lnTo>
                  <a:pt x="2808732" y="0"/>
                </a:lnTo>
                <a:lnTo>
                  <a:pt x="2851111" y="6839"/>
                </a:lnTo>
                <a:lnTo>
                  <a:pt x="2887925" y="25883"/>
                </a:lnTo>
                <a:lnTo>
                  <a:pt x="2916960" y="54918"/>
                </a:lnTo>
                <a:lnTo>
                  <a:pt x="2936004" y="91732"/>
                </a:lnTo>
                <a:lnTo>
                  <a:pt x="2942844" y="134112"/>
                </a:lnTo>
                <a:lnTo>
                  <a:pt x="2942844" y="670560"/>
                </a:lnTo>
                <a:lnTo>
                  <a:pt x="2936004" y="712939"/>
                </a:lnTo>
                <a:lnTo>
                  <a:pt x="2916960" y="749753"/>
                </a:lnTo>
                <a:lnTo>
                  <a:pt x="2887925" y="778788"/>
                </a:lnTo>
                <a:lnTo>
                  <a:pt x="2851111" y="797832"/>
                </a:lnTo>
                <a:lnTo>
                  <a:pt x="2808732" y="804672"/>
                </a:lnTo>
                <a:lnTo>
                  <a:pt x="134112" y="804672"/>
                </a:lnTo>
                <a:lnTo>
                  <a:pt x="91732" y="797832"/>
                </a:lnTo>
                <a:lnTo>
                  <a:pt x="54918" y="778788"/>
                </a:lnTo>
                <a:lnTo>
                  <a:pt x="25883" y="749753"/>
                </a:lnTo>
                <a:lnTo>
                  <a:pt x="6839" y="712939"/>
                </a:lnTo>
                <a:lnTo>
                  <a:pt x="0" y="670560"/>
                </a:lnTo>
                <a:lnTo>
                  <a:pt x="0" y="134112"/>
                </a:lnTo>
                <a:close/>
              </a:path>
            </a:pathLst>
          </a:custGeom>
          <a:ln w="12192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56147" y="3863340"/>
            <a:ext cx="2943225" cy="805180"/>
          </a:xfrm>
          <a:custGeom>
            <a:avLst/>
            <a:gdLst/>
            <a:ahLst/>
            <a:cxnLst/>
            <a:rect l="l" t="t" r="r" b="b"/>
            <a:pathLst>
              <a:path w="2943225" h="805179">
                <a:moveTo>
                  <a:pt x="2808732" y="0"/>
                </a:moveTo>
                <a:lnTo>
                  <a:pt x="134112" y="0"/>
                </a:lnTo>
                <a:lnTo>
                  <a:pt x="91732" y="6839"/>
                </a:lnTo>
                <a:lnTo>
                  <a:pt x="54918" y="25883"/>
                </a:lnTo>
                <a:lnTo>
                  <a:pt x="25883" y="54918"/>
                </a:lnTo>
                <a:lnTo>
                  <a:pt x="6839" y="91732"/>
                </a:lnTo>
                <a:lnTo>
                  <a:pt x="0" y="134112"/>
                </a:lnTo>
                <a:lnTo>
                  <a:pt x="0" y="670560"/>
                </a:lnTo>
                <a:lnTo>
                  <a:pt x="6839" y="712939"/>
                </a:lnTo>
                <a:lnTo>
                  <a:pt x="25883" y="749753"/>
                </a:lnTo>
                <a:lnTo>
                  <a:pt x="54918" y="778788"/>
                </a:lnTo>
                <a:lnTo>
                  <a:pt x="91732" y="797832"/>
                </a:lnTo>
                <a:lnTo>
                  <a:pt x="134112" y="804672"/>
                </a:lnTo>
                <a:lnTo>
                  <a:pt x="2808732" y="804672"/>
                </a:lnTo>
                <a:lnTo>
                  <a:pt x="2851111" y="797832"/>
                </a:lnTo>
                <a:lnTo>
                  <a:pt x="2887925" y="778788"/>
                </a:lnTo>
                <a:lnTo>
                  <a:pt x="2916960" y="749753"/>
                </a:lnTo>
                <a:lnTo>
                  <a:pt x="2936004" y="712939"/>
                </a:lnTo>
                <a:lnTo>
                  <a:pt x="2942844" y="670560"/>
                </a:lnTo>
                <a:lnTo>
                  <a:pt x="2942844" y="134112"/>
                </a:lnTo>
                <a:lnTo>
                  <a:pt x="2936004" y="91732"/>
                </a:lnTo>
                <a:lnTo>
                  <a:pt x="2916960" y="54918"/>
                </a:lnTo>
                <a:lnTo>
                  <a:pt x="2887925" y="25883"/>
                </a:lnTo>
                <a:lnTo>
                  <a:pt x="2851111" y="6839"/>
                </a:lnTo>
                <a:lnTo>
                  <a:pt x="280873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56147" y="3863340"/>
            <a:ext cx="2943225" cy="805180"/>
          </a:xfrm>
          <a:custGeom>
            <a:avLst/>
            <a:gdLst/>
            <a:ahLst/>
            <a:cxnLst/>
            <a:rect l="l" t="t" r="r" b="b"/>
            <a:pathLst>
              <a:path w="2943225" h="805179">
                <a:moveTo>
                  <a:pt x="0" y="134112"/>
                </a:moveTo>
                <a:lnTo>
                  <a:pt x="6839" y="91732"/>
                </a:lnTo>
                <a:lnTo>
                  <a:pt x="25883" y="54918"/>
                </a:lnTo>
                <a:lnTo>
                  <a:pt x="54918" y="25883"/>
                </a:lnTo>
                <a:lnTo>
                  <a:pt x="91732" y="6839"/>
                </a:lnTo>
                <a:lnTo>
                  <a:pt x="134112" y="0"/>
                </a:lnTo>
                <a:lnTo>
                  <a:pt x="2808732" y="0"/>
                </a:lnTo>
                <a:lnTo>
                  <a:pt x="2851111" y="6839"/>
                </a:lnTo>
                <a:lnTo>
                  <a:pt x="2887925" y="25883"/>
                </a:lnTo>
                <a:lnTo>
                  <a:pt x="2916960" y="54918"/>
                </a:lnTo>
                <a:lnTo>
                  <a:pt x="2936004" y="91732"/>
                </a:lnTo>
                <a:lnTo>
                  <a:pt x="2942844" y="134112"/>
                </a:lnTo>
                <a:lnTo>
                  <a:pt x="2942844" y="670560"/>
                </a:lnTo>
                <a:lnTo>
                  <a:pt x="2936004" y="712939"/>
                </a:lnTo>
                <a:lnTo>
                  <a:pt x="2916960" y="749753"/>
                </a:lnTo>
                <a:lnTo>
                  <a:pt x="2887925" y="778788"/>
                </a:lnTo>
                <a:lnTo>
                  <a:pt x="2851111" y="797832"/>
                </a:lnTo>
                <a:lnTo>
                  <a:pt x="2808732" y="804672"/>
                </a:lnTo>
                <a:lnTo>
                  <a:pt x="134112" y="804672"/>
                </a:lnTo>
                <a:lnTo>
                  <a:pt x="91732" y="797832"/>
                </a:lnTo>
                <a:lnTo>
                  <a:pt x="54918" y="778788"/>
                </a:lnTo>
                <a:lnTo>
                  <a:pt x="25883" y="749753"/>
                </a:lnTo>
                <a:lnTo>
                  <a:pt x="6839" y="712939"/>
                </a:lnTo>
                <a:lnTo>
                  <a:pt x="0" y="670560"/>
                </a:lnTo>
                <a:lnTo>
                  <a:pt x="0" y="134112"/>
                </a:lnTo>
                <a:close/>
              </a:path>
            </a:pathLst>
          </a:custGeom>
          <a:ln w="12192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56147" y="4768596"/>
            <a:ext cx="2943225" cy="805180"/>
          </a:xfrm>
          <a:custGeom>
            <a:avLst/>
            <a:gdLst/>
            <a:ahLst/>
            <a:cxnLst/>
            <a:rect l="l" t="t" r="r" b="b"/>
            <a:pathLst>
              <a:path w="2943225" h="805179">
                <a:moveTo>
                  <a:pt x="2808732" y="0"/>
                </a:moveTo>
                <a:lnTo>
                  <a:pt x="134112" y="0"/>
                </a:lnTo>
                <a:lnTo>
                  <a:pt x="91732" y="6839"/>
                </a:lnTo>
                <a:lnTo>
                  <a:pt x="54918" y="25883"/>
                </a:lnTo>
                <a:lnTo>
                  <a:pt x="25883" y="54918"/>
                </a:lnTo>
                <a:lnTo>
                  <a:pt x="6839" y="91732"/>
                </a:lnTo>
                <a:lnTo>
                  <a:pt x="0" y="134111"/>
                </a:lnTo>
                <a:lnTo>
                  <a:pt x="0" y="670559"/>
                </a:lnTo>
                <a:lnTo>
                  <a:pt x="6839" y="712939"/>
                </a:lnTo>
                <a:lnTo>
                  <a:pt x="25883" y="749753"/>
                </a:lnTo>
                <a:lnTo>
                  <a:pt x="54918" y="778788"/>
                </a:lnTo>
                <a:lnTo>
                  <a:pt x="91732" y="797832"/>
                </a:lnTo>
                <a:lnTo>
                  <a:pt x="134112" y="804671"/>
                </a:lnTo>
                <a:lnTo>
                  <a:pt x="2808732" y="804671"/>
                </a:lnTo>
                <a:lnTo>
                  <a:pt x="2851111" y="797832"/>
                </a:lnTo>
                <a:lnTo>
                  <a:pt x="2887925" y="778788"/>
                </a:lnTo>
                <a:lnTo>
                  <a:pt x="2916960" y="749753"/>
                </a:lnTo>
                <a:lnTo>
                  <a:pt x="2936004" y="712939"/>
                </a:lnTo>
                <a:lnTo>
                  <a:pt x="2942844" y="670559"/>
                </a:lnTo>
                <a:lnTo>
                  <a:pt x="2942844" y="134111"/>
                </a:lnTo>
                <a:lnTo>
                  <a:pt x="2936004" y="91732"/>
                </a:lnTo>
                <a:lnTo>
                  <a:pt x="2916960" y="54918"/>
                </a:lnTo>
                <a:lnTo>
                  <a:pt x="2887925" y="25883"/>
                </a:lnTo>
                <a:lnTo>
                  <a:pt x="2851111" y="6839"/>
                </a:lnTo>
                <a:lnTo>
                  <a:pt x="280873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756147" y="4768596"/>
            <a:ext cx="2943225" cy="805180"/>
          </a:xfrm>
          <a:custGeom>
            <a:avLst/>
            <a:gdLst/>
            <a:ahLst/>
            <a:cxnLst/>
            <a:rect l="l" t="t" r="r" b="b"/>
            <a:pathLst>
              <a:path w="2943225" h="805179">
                <a:moveTo>
                  <a:pt x="0" y="134111"/>
                </a:moveTo>
                <a:lnTo>
                  <a:pt x="6839" y="91732"/>
                </a:lnTo>
                <a:lnTo>
                  <a:pt x="25883" y="54918"/>
                </a:lnTo>
                <a:lnTo>
                  <a:pt x="54918" y="25883"/>
                </a:lnTo>
                <a:lnTo>
                  <a:pt x="91732" y="6839"/>
                </a:lnTo>
                <a:lnTo>
                  <a:pt x="134112" y="0"/>
                </a:lnTo>
                <a:lnTo>
                  <a:pt x="2808732" y="0"/>
                </a:lnTo>
                <a:lnTo>
                  <a:pt x="2851111" y="6839"/>
                </a:lnTo>
                <a:lnTo>
                  <a:pt x="2887925" y="25883"/>
                </a:lnTo>
                <a:lnTo>
                  <a:pt x="2916960" y="54918"/>
                </a:lnTo>
                <a:lnTo>
                  <a:pt x="2936004" y="91732"/>
                </a:lnTo>
                <a:lnTo>
                  <a:pt x="2942844" y="134111"/>
                </a:lnTo>
                <a:lnTo>
                  <a:pt x="2942844" y="670559"/>
                </a:lnTo>
                <a:lnTo>
                  <a:pt x="2936004" y="712939"/>
                </a:lnTo>
                <a:lnTo>
                  <a:pt x="2916960" y="749753"/>
                </a:lnTo>
                <a:lnTo>
                  <a:pt x="2887925" y="778788"/>
                </a:lnTo>
                <a:lnTo>
                  <a:pt x="2851111" y="797832"/>
                </a:lnTo>
                <a:lnTo>
                  <a:pt x="2808732" y="804671"/>
                </a:lnTo>
                <a:lnTo>
                  <a:pt x="134112" y="804671"/>
                </a:lnTo>
                <a:lnTo>
                  <a:pt x="91732" y="797832"/>
                </a:lnTo>
                <a:lnTo>
                  <a:pt x="54918" y="778788"/>
                </a:lnTo>
                <a:lnTo>
                  <a:pt x="25883" y="749753"/>
                </a:lnTo>
                <a:lnTo>
                  <a:pt x="6839" y="712939"/>
                </a:lnTo>
                <a:lnTo>
                  <a:pt x="0" y="670559"/>
                </a:lnTo>
                <a:lnTo>
                  <a:pt x="0" y="134111"/>
                </a:lnTo>
                <a:close/>
              </a:path>
            </a:pathLst>
          </a:custGeom>
          <a:ln w="12192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971413" y="2120011"/>
            <a:ext cx="2511425" cy="33274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 algn="ctr">
              <a:lnSpc>
                <a:spcPts val="2305"/>
              </a:lnSpc>
              <a:spcBef>
                <a:spcPts val="105"/>
              </a:spcBef>
            </a:pPr>
            <a:r>
              <a:rPr sz="2000" spc="-10" dirty="0">
                <a:latin typeface="Calibri"/>
                <a:cs typeface="Calibri"/>
              </a:rPr>
              <a:t>Саморегулируемые</a:t>
            </a:r>
            <a:endParaRPr sz="2000">
              <a:latin typeface="Calibri"/>
              <a:cs typeface="Calibri"/>
            </a:endParaRPr>
          </a:p>
          <a:p>
            <a:pPr marL="3810" algn="ctr">
              <a:lnSpc>
                <a:spcPts val="2305"/>
              </a:lnSpc>
            </a:pPr>
            <a:r>
              <a:rPr sz="2000" spc="-5" dirty="0">
                <a:latin typeface="Calibri"/>
                <a:cs typeface="Calibri"/>
              </a:rPr>
              <a:t>организации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Ревизионные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союзы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 marL="12065" marR="5080" algn="ctr">
              <a:lnSpc>
                <a:spcPts val="2210"/>
              </a:lnSpc>
              <a:spcBef>
                <a:spcPts val="1420"/>
              </a:spcBef>
            </a:pPr>
            <a:r>
              <a:rPr sz="2000" spc="-5" dirty="0">
                <a:latin typeface="Calibri"/>
                <a:cs typeface="Calibri"/>
              </a:rPr>
              <a:t>С</a:t>
            </a:r>
            <a:r>
              <a:rPr sz="2000" spc="-40" dirty="0">
                <a:latin typeface="Calibri"/>
                <a:cs typeface="Calibri"/>
              </a:rPr>
              <a:t>е</a:t>
            </a:r>
            <a:r>
              <a:rPr sz="2000" spc="-5" dirty="0">
                <a:latin typeface="Calibri"/>
                <a:cs typeface="Calibri"/>
              </a:rPr>
              <a:t>л</a:t>
            </a:r>
            <a:r>
              <a:rPr sz="2000" spc="-10" dirty="0">
                <a:latin typeface="Calibri"/>
                <a:cs typeface="Calibri"/>
              </a:rPr>
              <a:t>ь</a:t>
            </a:r>
            <a:r>
              <a:rPr sz="2000" dirty="0">
                <a:latin typeface="Calibri"/>
                <a:cs typeface="Calibri"/>
              </a:rPr>
              <a:t>с</a:t>
            </a:r>
            <a:r>
              <a:rPr sz="2000" spc="-30" dirty="0">
                <a:latin typeface="Calibri"/>
                <a:cs typeface="Calibri"/>
              </a:rPr>
              <a:t>к</a:t>
            </a:r>
            <a:r>
              <a:rPr sz="2000" spc="-25" dirty="0">
                <a:latin typeface="Calibri"/>
                <a:cs typeface="Calibri"/>
              </a:rPr>
              <a:t>о</a:t>
            </a:r>
            <a:r>
              <a:rPr sz="2000" spc="-45" dirty="0">
                <a:latin typeface="Calibri"/>
                <a:cs typeface="Calibri"/>
              </a:rPr>
              <a:t>х</a:t>
            </a:r>
            <a:r>
              <a:rPr sz="2000" spc="-5" dirty="0">
                <a:latin typeface="Calibri"/>
                <a:cs typeface="Calibri"/>
              </a:rPr>
              <a:t>озяйс</a:t>
            </a:r>
            <a:r>
              <a:rPr sz="2000" dirty="0">
                <a:latin typeface="Calibri"/>
                <a:cs typeface="Calibri"/>
              </a:rPr>
              <a:t>тве</a:t>
            </a:r>
            <a:r>
              <a:rPr sz="2000" spc="-10" dirty="0">
                <a:latin typeface="Calibri"/>
                <a:cs typeface="Calibri"/>
              </a:rPr>
              <a:t>н</a:t>
            </a:r>
            <a:r>
              <a:rPr sz="2000" dirty="0">
                <a:latin typeface="Calibri"/>
                <a:cs typeface="Calibri"/>
              </a:rPr>
              <a:t>н</a:t>
            </a:r>
            <a:r>
              <a:rPr sz="2000" spc="-10" dirty="0">
                <a:latin typeface="Calibri"/>
                <a:cs typeface="Calibri"/>
              </a:rPr>
              <a:t>ы</a:t>
            </a:r>
            <a:r>
              <a:rPr sz="2000" dirty="0">
                <a:latin typeface="Calibri"/>
                <a:cs typeface="Calibri"/>
              </a:rPr>
              <a:t>е  </a:t>
            </a:r>
            <a:r>
              <a:rPr sz="2000" spc="-5" dirty="0">
                <a:latin typeface="Calibri"/>
                <a:cs typeface="Calibri"/>
              </a:rPr>
              <a:t>кооперативы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Calibri"/>
              <a:cs typeface="Calibri"/>
            </a:endParaRPr>
          </a:p>
          <a:p>
            <a:pPr marL="12065" marR="5080" algn="ctr">
              <a:lnSpc>
                <a:spcPts val="2210"/>
              </a:lnSpc>
            </a:pPr>
            <a:r>
              <a:rPr sz="2000" spc="-5" dirty="0">
                <a:latin typeface="Calibri"/>
                <a:cs typeface="Calibri"/>
              </a:rPr>
              <a:t>С</a:t>
            </a:r>
            <a:r>
              <a:rPr sz="2000" spc="-40" dirty="0">
                <a:latin typeface="Calibri"/>
                <a:cs typeface="Calibri"/>
              </a:rPr>
              <a:t>е</a:t>
            </a:r>
            <a:r>
              <a:rPr sz="2000" spc="-5" dirty="0">
                <a:latin typeface="Calibri"/>
                <a:cs typeface="Calibri"/>
              </a:rPr>
              <a:t>л</a:t>
            </a:r>
            <a:r>
              <a:rPr sz="2000" spc="-10" dirty="0">
                <a:latin typeface="Calibri"/>
                <a:cs typeface="Calibri"/>
              </a:rPr>
              <a:t>ь</a:t>
            </a:r>
            <a:r>
              <a:rPr sz="2000" dirty="0">
                <a:latin typeface="Calibri"/>
                <a:cs typeface="Calibri"/>
              </a:rPr>
              <a:t>с</a:t>
            </a:r>
            <a:r>
              <a:rPr sz="2000" spc="-30" dirty="0">
                <a:latin typeface="Calibri"/>
                <a:cs typeface="Calibri"/>
              </a:rPr>
              <a:t>к</a:t>
            </a:r>
            <a:r>
              <a:rPr sz="2000" spc="-25" dirty="0">
                <a:latin typeface="Calibri"/>
                <a:cs typeface="Calibri"/>
              </a:rPr>
              <a:t>о</a:t>
            </a:r>
            <a:r>
              <a:rPr sz="2000" spc="-45" dirty="0">
                <a:latin typeface="Calibri"/>
                <a:cs typeface="Calibri"/>
              </a:rPr>
              <a:t>х</a:t>
            </a:r>
            <a:r>
              <a:rPr sz="2000" spc="-5" dirty="0">
                <a:latin typeface="Calibri"/>
                <a:cs typeface="Calibri"/>
              </a:rPr>
              <a:t>озяйс</a:t>
            </a:r>
            <a:r>
              <a:rPr sz="2000" dirty="0">
                <a:latin typeface="Calibri"/>
                <a:cs typeface="Calibri"/>
              </a:rPr>
              <a:t>тве</a:t>
            </a:r>
            <a:r>
              <a:rPr sz="2000" spc="-10" dirty="0">
                <a:latin typeface="Calibri"/>
                <a:cs typeface="Calibri"/>
              </a:rPr>
              <a:t>н</a:t>
            </a:r>
            <a:r>
              <a:rPr sz="2000" dirty="0">
                <a:latin typeface="Calibri"/>
                <a:cs typeface="Calibri"/>
              </a:rPr>
              <a:t>н</a:t>
            </a:r>
            <a:r>
              <a:rPr sz="2000" spc="-10" dirty="0">
                <a:latin typeface="Calibri"/>
                <a:cs typeface="Calibri"/>
              </a:rPr>
              <a:t>ы</a:t>
            </a:r>
            <a:r>
              <a:rPr sz="2000" dirty="0">
                <a:latin typeface="Calibri"/>
                <a:cs typeface="Calibri"/>
              </a:rPr>
              <a:t>е  </a:t>
            </a:r>
            <a:r>
              <a:rPr sz="2000" spc="-10" dirty="0">
                <a:latin typeface="Calibri"/>
                <a:cs typeface="Calibri"/>
              </a:rPr>
              <a:t>товаропроизводители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03505" marR="5080" indent="193040">
              <a:lnSpc>
                <a:spcPts val="4750"/>
              </a:lnSpc>
              <a:spcBef>
                <a:spcPts val="705"/>
              </a:spcBef>
            </a:pPr>
            <a:r>
              <a:rPr spc="-5" dirty="0"/>
              <a:t>Почему тогда кооперативы </a:t>
            </a:r>
            <a:r>
              <a:rPr dirty="0"/>
              <a:t>не </a:t>
            </a:r>
            <a:r>
              <a:rPr spc="-5" dirty="0"/>
              <a:t>вытеснили  частный бизнес </a:t>
            </a:r>
            <a:r>
              <a:rPr dirty="0"/>
              <a:t>в </a:t>
            </a:r>
            <a:r>
              <a:rPr spc="-5" dirty="0"/>
              <a:t>пореформенной</a:t>
            </a:r>
            <a:r>
              <a:rPr dirty="0"/>
              <a:t> России?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10473055" cy="3605529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Потому что </a:t>
            </a:r>
            <a:r>
              <a:rPr sz="2800" spc="-5" dirty="0">
                <a:latin typeface="Calibri"/>
                <a:cs typeface="Calibri"/>
              </a:rPr>
              <a:t>о </a:t>
            </a:r>
            <a:r>
              <a:rPr sz="2800" spc="-15" dirty="0">
                <a:latin typeface="Calibri"/>
                <a:cs typeface="Calibri"/>
              </a:rPr>
              <a:t>работе </a:t>
            </a:r>
            <a:r>
              <a:rPr sz="2800" spc="-5" dirty="0">
                <a:latin typeface="Calibri"/>
                <a:cs typeface="Calibri"/>
              </a:rPr>
              <a:t>через </a:t>
            </a:r>
            <a:r>
              <a:rPr sz="2800" spc="-10" dirty="0">
                <a:latin typeface="Calibri"/>
                <a:cs typeface="Calibri"/>
              </a:rPr>
              <a:t>кооператив </a:t>
            </a:r>
            <a:r>
              <a:rPr sz="2800" spc="-5" dirty="0">
                <a:latin typeface="Calibri"/>
                <a:cs typeface="Calibri"/>
              </a:rPr>
              <a:t>нужно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договориться</a:t>
            </a:r>
            <a:r>
              <a:rPr sz="2800" spc="-5" dirty="0">
                <a:latin typeface="Calibri"/>
                <a:cs typeface="Calibri"/>
              </a:rPr>
              <a:t>,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Потому </a:t>
            </a:r>
            <a:r>
              <a:rPr sz="2800" spc="-20" dirty="0">
                <a:latin typeface="Calibri"/>
                <a:cs typeface="Calibri"/>
              </a:rPr>
              <a:t>что </a:t>
            </a:r>
            <a:r>
              <a:rPr sz="2800" spc="-10" dirty="0">
                <a:latin typeface="Calibri"/>
                <a:cs typeface="Calibri"/>
              </a:rPr>
              <a:t>материальную </a:t>
            </a:r>
            <a:r>
              <a:rPr sz="2800" spc="-5" dirty="0">
                <a:latin typeface="Calibri"/>
                <a:cs typeface="Calibri"/>
              </a:rPr>
              <a:t>базу </a:t>
            </a:r>
            <a:r>
              <a:rPr sz="2800" spc="-15" dirty="0">
                <a:latin typeface="Calibri"/>
                <a:cs typeface="Calibri"/>
              </a:rPr>
              <a:t>кооператива </a:t>
            </a:r>
            <a:r>
              <a:rPr sz="2800" spc="-5" dirty="0">
                <a:latin typeface="Calibri"/>
                <a:cs typeface="Calibri"/>
              </a:rPr>
              <a:t>нужно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создать</a:t>
            </a:r>
            <a:r>
              <a:rPr sz="2800" spc="-5" dirty="0">
                <a:latin typeface="Calibri"/>
                <a:cs typeface="Calibri"/>
              </a:rPr>
              <a:t>,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Потому </a:t>
            </a:r>
            <a:r>
              <a:rPr sz="2800" spc="-20" dirty="0">
                <a:latin typeface="Calibri"/>
                <a:cs typeface="Calibri"/>
              </a:rPr>
              <a:t>что </a:t>
            </a: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spc="-10" dirty="0">
                <a:latin typeface="Calibri"/>
                <a:cs typeface="Calibri"/>
              </a:rPr>
              <a:t>управление </a:t>
            </a:r>
            <a:r>
              <a:rPr sz="2800" spc="-15" dirty="0">
                <a:latin typeface="Calibri"/>
                <a:cs typeface="Calibri"/>
              </a:rPr>
              <a:t>кооперативом </a:t>
            </a:r>
            <a:r>
              <a:rPr sz="2800" spc="-5" dirty="0">
                <a:latin typeface="Calibri"/>
                <a:cs typeface="Calibri"/>
              </a:rPr>
              <a:t>нужно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i="1" spc="-15" dirty="0">
                <a:latin typeface="Calibri"/>
                <a:cs typeface="Calibri"/>
              </a:rPr>
              <a:t>отвлекаться</a:t>
            </a:r>
            <a:r>
              <a:rPr sz="2800" spc="-15" dirty="0">
                <a:latin typeface="Calibri"/>
                <a:cs typeface="Calibri"/>
              </a:rPr>
              <a:t>,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Потому </a:t>
            </a:r>
            <a:r>
              <a:rPr sz="2800" spc="-20" dirty="0">
                <a:latin typeface="Calibri"/>
                <a:cs typeface="Calibri"/>
              </a:rPr>
              <a:t>что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5" dirty="0">
                <a:latin typeface="Calibri"/>
                <a:cs typeface="Calibri"/>
              </a:rPr>
              <a:t>кооперативе </a:t>
            </a:r>
            <a:r>
              <a:rPr sz="2800" spc="-5" dirty="0">
                <a:latin typeface="Calibri"/>
                <a:cs typeface="Calibri"/>
              </a:rPr>
              <a:t>свою </a:t>
            </a:r>
            <a:r>
              <a:rPr sz="2800" spc="-15" dirty="0">
                <a:latin typeface="Calibri"/>
                <a:cs typeface="Calibri"/>
              </a:rPr>
              <a:t>деятельность </a:t>
            </a:r>
            <a:r>
              <a:rPr sz="2800" spc="-5" dirty="0">
                <a:latin typeface="Calibri"/>
                <a:cs typeface="Calibri"/>
              </a:rPr>
              <a:t>нужно</a:t>
            </a:r>
            <a:r>
              <a:rPr sz="2800" spc="19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планировать</a:t>
            </a:r>
            <a:r>
              <a:rPr sz="2800" spc="-5" dirty="0">
                <a:latin typeface="Calibri"/>
                <a:cs typeface="Calibri"/>
              </a:rPr>
              <a:t>,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Потому </a:t>
            </a:r>
            <a:r>
              <a:rPr sz="2800" spc="-20" dirty="0">
                <a:latin typeface="Calibri"/>
                <a:cs typeface="Calibri"/>
              </a:rPr>
              <a:t>что </a:t>
            </a:r>
            <a:r>
              <a:rPr sz="2800" spc="-5" dirty="0">
                <a:latin typeface="Calibri"/>
                <a:cs typeface="Calibri"/>
              </a:rPr>
              <a:t>к </a:t>
            </a:r>
            <a:r>
              <a:rPr sz="2800" spc="-15" dirty="0">
                <a:latin typeface="Calibri"/>
                <a:cs typeface="Calibri"/>
              </a:rPr>
              <a:t>кооперативу </a:t>
            </a:r>
            <a:r>
              <a:rPr sz="2800" spc="-5" dirty="0">
                <a:latin typeface="Calibri"/>
                <a:cs typeface="Calibri"/>
              </a:rPr>
              <a:t>нужно </a:t>
            </a:r>
            <a:r>
              <a:rPr sz="2800" spc="-10" dirty="0">
                <a:latin typeface="Calibri"/>
                <a:cs typeface="Calibri"/>
              </a:rPr>
              <a:t>относиться </a:t>
            </a:r>
            <a:r>
              <a:rPr sz="2800" i="1" spc="-20" dirty="0">
                <a:latin typeface="Calibri"/>
                <a:cs typeface="Calibri"/>
              </a:rPr>
              <a:t>как </a:t>
            </a:r>
            <a:r>
              <a:rPr sz="2800" i="1" spc="-5" dirty="0">
                <a:latin typeface="Calibri"/>
                <a:cs typeface="Calibri"/>
              </a:rPr>
              <a:t>к</a:t>
            </a:r>
            <a:r>
              <a:rPr sz="2800" i="1" spc="17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своему</a:t>
            </a:r>
            <a:r>
              <a:rPr sz="2800" spc="-5" dirty="0">
                <a:latin typeface="Calibri"/>
                <a:cs typeface="Calibri"/>
              </a:rPr>
              <a:t>,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Потому что </a:t>
            </a:r>
            <a:r>
              <a:rPr sz="2800" spc="-5" dirty="0">
                <a:latin typeface="Calibri"/>
                <a:cs typeface="Calibri"/>
              </a:rPr>
              <a:t>по </a:t>
            </a:r>
            <a:r>
              <a:rPr sz="2800" spc="-15" dirty="0">
                <a:latin typeface="Calibri"/>
                <a:cs typeface="Calibri"/>
              </a:rPr>
              <a:t>обязательствам кооператива </a:t>
            </a:r>
            <a:r>
              <a:rPr sz="2800" spc="-5" dirty="0">
                <a:latin typeface="Calibri"/>
                <a:cs typeface="Calibri"/>
              </a:rPr>
              <a:t>нужно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отвечать</a:t>
            </a:r>
            <a:r>
              <a:rPr sz="2800" spc="-10" dirty="0">
                <a:latin typeface="Calibri"/>
                <a:cs typeface="Calibri"/>
              </a:rPr>
              <a:t>,</a:t>
            </a:r>
            <a:endParaRPr sz="2800">
              <a:latin typeface="Calibri"/>
              <a:cs typeface="Calibri"/>
            </a:endParaRPr>
          </a:p>
          <a:p>
            <a:pPr marL="2739390">
              <a:lnSpc>
                <a:spcPct val="100000"/>
              </a:lnSpc>
              <a:spcBef>
                <a:spcPts val="665"/>
              </a:spcBef>
            </a:pPr>
            <a:r>
              <a:rPr sz="2800" b="1" spc="-15" dirty="0">
                <a:latin typeface="Calibri"/>
                <a:cs typeface="Calibri"/>
              </a:rPr>
              <a:t>Потому что </a:t>
            </a:r>
            <a:r>
              <a:rPr sz="2800" b="1" spc="-10" dirty="0">
                <a:latin typeface="Calibri"/>
                <a:cs typeface="Calibri"/>
              </a:rPr>
              <a:t>мы </a:t>
            </a:r>
            <a:r>
              <a:rPr sz="2800" b="1" spc="-5" dirty="0">
                <a:latin typeface="Calibri"/>
                <a:cs typeface="Calibri"/>
              </a:rPr>
              <a:t>так не</a:t>
            </a:r>
            <a:r>
              <a:rPr sz="2800" b="1" spc="5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привыкли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976245" marR="5080" indent="-2960370">
              <a:lnSpc>
                <a:spcPts val="4750"/>
              </a:lnSpc>
              <a:spcBef>
                <a:spcPts val="705"/>
              </a:spcBef>
            </a:pPr>
            <a:r>
              <a:rPr spc="-5" dirty="0"/>
              <a:t>Кооперирование полезно, </a:t>
            </a:r>
            <a:r>
              <a:rPr dirty="0"/>
              <a:t>но </a:t>
            </a:r>
            <a:r>
              <a:rPr spc="-5" dirty="0"/>
              <a:t>предполагает  </a:t>
            </a:r>
            <a:r>
              <a:rPr dirty="0"/>
              <a:t>несение</a:t>
            </a:r>
            <a:r>
              <a:rPr spc="-5" dirty="0"/>
              <a:t> издержек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8768" y="2022473"/>
            <a:ext cx="4812665" cy="295148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89865" algn="ctr">
              <a:lnSpc>
                <a:spcPct val="100000"/>
              </a:lnSpc>
              <a:spcBef>
                <a:spcPts val="409"/>
              </a:spcBef>
            </a:pPr>
            <a:r>
              <a:rPr sz="2400" b="1" dirty="0">
                <a:latin typeface="Calibri"/>
                <a:cs typeface="Calibri"/>
              </a:rPr>
              <a:t>Финансовые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издержки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74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Необходимость </a:t>
            </a:r>
            <a:r>
              <a:rPr sz="2800" spc="-5" dirty="0">
                <a:latin typeface="Calibri"/>
                <a:cs typeface="Calibri"/>
              </a:rPr>
              <a:t>«вскладчину»  приобрести основные</a:t>
            </a:r>
            <a:r>
              <a:rPr sz="2800" spc="-10" dirty="0">
                <a:latin typeface="Calibri"/>
                <a:cs typeface="Calibri"/>
              </a:rPr>
              <a:t> фонды,</a:t>
            </a:r>
            <a:endParaRPr sz="2800">
              <a:latin typeface="Calibri"/>
              <a:cs typeface="Calibri"/>
            </a:endParaRPr>
          </a:p>
          <a:p>
            <a:pPr marL="241300" marR="838200" indent="-228600">
              <a:lnSpc>
                <a:spcPts val="3020"/>
              </a:lnSpc>
              <a:spcBef>
                <a:spcPts val="101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Необходимость  </a:t>
            </a:r>
            <a:r>
              <a:rPr sz="2800" spc="-5" dirty="0">
                <a:latin typeface="Calibri"/>
                <a:cs typeface="Calibri"/>
              </a:rPr>
              <a:t>финансировать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текущую</a:t>
            </a:r>
            <a:endParaRPr sz="2800">
              <a:latin typeface="Calibri"/>
              <a:cs typeface="Calibri"/>
            </a:endParaRPr>
          </a:p>
          <a:p>
            <a:pPr marL="241300" marR="345440">
              <a:lnSpc>
                <a:spcPts val="3030"/>
              </a:lnSpc>
            </a:pPr>
            <a:r>
              <a:rPr sz="2800" spc="-15" dirty="0">
                <a:latin typeface="Calibri"/>
                <a:cs typeface="Calibri"/>
              </a:rPr>
              <a:t>деятельность кооператива  </a:t>
            </a:r>
            <a:r>
              <a:rPr sz="2800" spc="-5" dirty="0">
                <a:latin typeface="Calibri"/>
                <a:cs typeface="Calibri"/>
              </a:rPr>
              <a:t>(например, взносами) и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т.д.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Нефинансовые </a:t>
            </a:r>
            <a:r>
              <a:rPr spc="-15" dirty="0"/>
              <a:t>издержки</a:t>
            </a:r>
          </a:p>
          <a:p>
            <a:pPr marL="241300" marR="5080" indent="-228600">
              <a:lnSpc>
                <a:spcPct val="8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0" spc="-15" dirty="0">
                <a:latin typeface="Calibri"/>
                <a:cs typeface="Calibri"/>
              </a:rPr>
              <a:t>Необходимость отказа от </a:t>
            </a:r>
            <a:r>
              <a:rPr sz="2600" b="0" dirty="0">
                <a:latin typeface="Calibri"/>
                <a:cs typeface="Calibri"/>
              </a:rPr>
              <a:t>части  </a:t>
            </a:r>
            <a:r>
              <a:rPr sz="2600" b="0" spc="-5" dirty="0">
                <a:latin typeface="Calibri"/>
                <a:cs typeface="Calibri"/>
              </a:rPr>
              <a:t>хозяйственной</a:t>
            </a:r>
            <a:endParaRPr sz="2600">
              <a:latin typeface="Calibri"/>
              <a:cs typeface="Calibri"/>
            </a:endParaRPr>
          </a:p>
          <a:p>
            <a:pPr marL="241300" marR="229235">
              <a:lnSpc>
                <a:spcPct val="80000"/>
              </a:lnSpc>
              <a:spcBef>
                <a:spcPts val="5"/>
              </a:spcBef>
            </a:pPr>
            <a:r>
              <a:rPr sz="2600" b="0" spc="-10" dirty="0">
                <a:latin typeface="Calibri"/>
                <a:cs typeface="Calibri"/>
              </a:rPr>
              <a:t>самостоятельности  (обязательное хозяйственное  </a:t>
            </a:r>
            <a:r>
              <a:rPr sz="2600" b="0" dirty="0">
                <a:latin typeface="Calibri"/>
                <a:cs typeface="Calibri"/>
              </a:rPr>
              <a:t>участие),</a:t>
            </a:r>
            <a:endParaRPr sz="2600">
              <a:latin typeface="Calibri"/>
              <a:cs typeface="Calibri"/>
            </a:endParaRPr>
          </a:p>
          <a:p>
            <a:pPr marL="241300" marR="820419" indent="-228600">
              <a:lnSpc>
                <a:spcPts val="2500"/>
              </a:lnSpc>
              <a:spcBef>
                <a:spcPts val="969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0" spc="-15" dirty="0">
                <a:latin typeface="Calibri"/>
                <a:cs typeface="Calibri"/>
              </a:rPr>
              <a:t>Необходимость </a:t>
            </a:r>
            <a:r>
              <a:rPr sz="2600" b="0" dirty="0">
                <a:latin typeface="Calibri"/>
                <a:cs typeface="Calibri"/>
              </a:rPr>
              <a:t>участия в  </a:t>
            </a:r>
            <a:r>
              <a:rPr sz="2600" b="0" spc="-5" dirty="0">
                <a:latin typeface="Calibri"/>
                <a:cs typeface="Calibri"/>
              </a:rPr>
              <a:t>управлении,</a:t>
            </a:r>
            <a:endParaRPr sz="2600">
              <a:latin typeface="Calibri"/>
              <a:cs typeface="Calibri"/>
            </a:endParaRPr>
          </a:p>
          <a:p>
            <a:pPr marL="241300" marR="616585" indent="-228600" algn="just">
              <a:lnSpc>
                <a:spcPct val="80000"/>
              </a:lnSpc>
              <a:spcBef>
                <a:spcPts val="1025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0" spc="-5" dirty="0">
                <a:latin typeface="Calibri"/>
                <a:cs typeface="Calibri"/>
              </a:rPr>
              <a:t>Ответственность </a:t>
            </a:r>
            <a:r>
              <a:rPr sz="2600" b="0" dirty="0">
                <a:latin typeface="Calibri"/>
                <a:cs typeface="Calibri"/>
              </a:rPr>
              <a:t>членов за  </a:t>
            </a:r>
            <a:r>
              <a:rPr sz="2600" b="0" spc="-5" dirty="0">
                <a:latin typeface="Calibri"/>
                <a:cs typeface="Calibri"/>
              </a:rPr>
              <a:t>последствия </a:t>
            </a:r>
            <a:r>
              <a:rPr sz="2600" b="0" spc="-10" dirty="0">
                <a:latin typeface="Calibri"/>
                <a:cs typeface="Calibri"/>
              </a:rPr>
              <a:t>деятельности  кооператива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3669665" marR="5080" indent="-3288029">
              <a:lnSpc>
                <a:spcPts val="4750"/>
              </a:lnSpc>
              <a:spcBef>
                <a:spcPts val="705"/>
              </a:spcBef>
            </a:pPr>
            <a:r>
              <a:rPr spc="-5" dirty="0"/>
              <a:t>Три необходимых </a:t>
            </a:r>
            <a:r>
              <a:rPr dirty="0"/>
              <a:t>условия </a:t>
            </a:r>
            <a:r>
              <a:rPr spc="-5" dirty="0"/>
              <a:t>деятельности  кооператива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273665" cy="378015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9235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Доверие: </a:t>
            </a:r>
            <a:r>
              <a:rPr sz="2800" spc="-5" dirty="0">
                <a:latin typeface="Calibri"/>
                <a:cs typeface="Calibri"/>
              </a:rPr>
              <a:t>члены </a:t>
            </a:r>
            <a:r>
              <a:rPr sz="2800" spc="-10" dirty="0">
                <a:latin typeface="Calibri"/>
                <a:cs typeface="Calibri"/>
              </a:rPr>
              <a:t>кооператива безоговорочно </a:t>
            </a:r>
            <a:r>
              <a:rPr sz="2800" spc="-15" dirty="0">
                <a:latin typeface="Calibri"/>
                <a:cs typeface="Calibri"/>
              </a:rPr>
              <a:t>доверяют друг </a:t>
            </a:r>
            <a:r>
              <a:rPr sz="2800" spc="-10" dirty="0">
                <a:latin typeface="Calibri"/>
                <a:cs typeface="Calibri"/>
              </a:rPr>
              <a:t>другу 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0" dirty="0">
                <a:latin typeface="Calibri"/>
                <a:cs typeface="Calibri"/>
              </a:rPr>
              <a:t>хозяйственных, производственных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финансовых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вопросах;</a:t>
            </a:r>
            <a:endParaRPr sz="2800">
              <a:latin typeface="Calibri"/>
              <a:cs typeface="Calibri"/>
            </a:endParaRPr>
          </a:p>
          <a:p>
            <a:pPr marL="241300" marR="229870" indent="-229235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35" dirty="0">
                <a:latin typeface="Calibri"/>
                <a:cs typeface="Calibri"/>
              </a:rPr>
              <a:t>Культура: </a:t>
            </a:r>
            <a:r>
              <a:rPr sz="2800" spc="-5" dirty="0">
                <a:latin typeface="Calibri"/>
                <a:cs typeface="Calibri"/>
              </a:rPr>
              <a:t>члены </a:t>
            </a:r>
            <a:r>
              <a:rPr sz="2800" spc="-15" dirty="0">
                <a:latin typeface="Calibri"/>
                <a:cs typeface="Calibri"/>
              </a:rPr>
              <a:t>кооператива умеют </a:t>
            </a:r>
            <a:r>
              <a:rPr sz="2800" spc="-5" dirty="0">
                <a:latin typeface="Calibri"/>
                <a:cs typeface="Calibri"/>
              </a:rPr>
              <a:t>совместно решать сложные  вопросы, </a:t>
            </a:r>
            <a:r>
              <a:rPr sz="2800" spc="-10" dirty="0">
                <a:latin typeface="Calibri"/>
                <a:cs typeface="Calibri"/>
              </a:rPr>
              <a:t>достигать компромисса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5" dirty="0">
                <a:latin typeface="Calibri"/>
                <a:cs typeface="Calibri"/>
              </a:rPr>
              <a:t>конфликтных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ситуациях,</a:t>
            </a:r>
            <a:endParaRPr sz="2800">
              <a:latin typeface="Calibri"/>
              <a:cs typeface="Calibri"/>
            </a:endParaRPr>
          </a:p>
          <a:p>
            <a:pPr marL="241300" marR="52705">
              <a:lnSpc>
                <a:spcPts val="3020"/>
              </a:lnSpc>
              <a:spcBef>
                <a:spcPts val="10"/>
              </a:spcBef>
            </a:pPr>
            <a:r>
              <a:rPr sz="2800" spc="-15" dirty="0">
                <a:latin typeface="Calibri"/>
                <a:cs typeface="Calibri"/>
              </a:rPr>
              <a:t>следовать </a:t>
            </a:r>
            <a:r>
              <a:rPr sz="2800" spc="-10" dirty="0">
                <a:latin typeface="Calibri"/>
                <a:cs typeface="Calibri"/>
              </a:rPr>
              <a:t>достигнутым договорённостям, отвечать </a:t>
            </a:r>
            <a:r>
              <a:rPr sz="2800" spc="-5" dirty="0">
                <a:latin typeface="Calibri"/>
                <a:cs typeface="Calibri"/>
              </a:rPr>
              <a:t>за нарушение  </a:t>
            </a:r>
            <a:r>
              <a:rPr sz="2800" spc="-15" dirty="0">
                <a:latin typeface="Calibri"/>
                <a:cs typeface="Calibri"/>
              </a:rPr>
              <a:t>обязательств (вольное </a:t>
            </a:r>
            <a:r>
              <a:rPr sz="2800" spc="-5" dirty="0">
                <a:latin typeface="Calibri"/>
                <a:cs typeface="Calibri"/>
              </a:rPr>
              <a:t>или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невольное);</a:t>
            </a:r>
            <a:endParaRPr sz="2800">
              <a:latin typeface="Calibri"/>
              <a:cs typeface="Calibri"/>
            </a:endParaRPr>
          </a:p>
          <a:p>
            <a:pPr marL="241300" marR="299085" indent="-229235">
              <a:lnSpc>
                <a:spcPct val="90000"/>
              </a:lnSpc>
              <a:spcBef>
                <a:spcPts val="95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Репутация: </a:t>
            </a:r>
            <a:r>
              <a:rPr sz="2800" spc="-10" dirty="0">
                <a:latin typeface="Calibri"/>
                <a:cs typeface="Calibri"/>
              </a:rPr>
              <a:t>среди </a:t>
            </a:r>
            <a:r>
              <a:rPr sz="2800" spc="-5" dirty="0">
                <a:latin typeface="Calibri"/>
                <a:cs typeface="Calibri"/>
              </a:rPr>
              <a:t>членов </a:t>
            </a:r>
            <a:r>
              <a:rPr sz="2800" spc="-15" dirty="0">
                <a:latin typeface="Calibri"/>
                <a:cs typeface="Calibri"/>
              </a:rPr>
              <a:t>кооператива </a:t>
            </a:r>
            <a:r>
              <a:rPr sz="2800" spc="-5" dirty="0">
                <a:latin typeface="Calibri"/>
                <a:cs typeface="Calibri"/>
              </a:rPr>
              <a:t>есть лица, </a:t>
            </a:r>
            <a:r>
              <a:rPr sz="2800" spc="-15" dirty="0">
                <a:latin typeface="Calibri"/>
                <a:cs typeface="Calibri"/>
              </a:rPr>
              <a:t>пользующиеся  </a:t>
            </a:r>
            <a:r>
              <a:rPr sz="2800" spc="-5" dirty="0">
                <a:latin typeface="Calibri"/>
                <a:cs typeface="Calibri"/>
              </a:rPr>
              <a:t>особым </a:t>
            </a:r>
            <a:r>
              <a:rPr sz="2800" spc="-15" dirty="0">
                <a:latin typeface="Calibri"/>
                <a:cs typeface="Calibri"/>
              </a:rPr>
              <a:t>доверием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уважением других </a:t>
            </a:r>
            <a:r>
              <a:rPr sz="2800" spc="-5" dirty="0">
                <a:latin typeface="Calibri"/>
                <a:cs typeface="Calibri"/>
              </a:rPr>
              <a:t>членов – из них  </a:t>
            </a:r>
            <a:r>
              <a:rPr sz="2800" spc="-15" dirty="0">
                <a:latin typeface="Calibri"/>
                <a:cs typeface="Calibri"/>
              </a:rPr>
              <a:t>формируется </a:t>
            </a:r>
            <a:r>
              <a:rPr sz="2800" spc="-10" dirty="0">
                <a:latin typeface="Calibri"/>
                <a:cs typeface="Calibri"/>
              </a:rPr>
              <a:t>правление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20" dirty="0">
                <a:latin typeface="Calibri"/>
                <a:cs typeface="Calibri"/>
              </a:rPr>
              <a:t>наблюдательный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совет.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2050" y="129920"/>
            <a:ext cx="10266680" cy="167449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065" marR="5080" indent="-3810" algn="ctr">
              <a:lnSpc>
                <a:spcPts val="4100"/>
              </a:lnSpc>
              <a:spcBef>
                <a:spcPts val="625"/>
              </a:spcBef>
            </a:pPr>
            <a:r>
              <a:rPr sz="3800" spc="-5" dirty="0"/>
              <a:t>Когда создание сельскохозяйственного  потребительского кооператива противопоказано?</a:t>
            </a:r>
            <a:endParaRPr sz="3800"/>
          </a:p>
          <a:p>
            <a:pPr algn="ctr">
              <a:lnSpc>
                <a:spcPts val="4260"/>
              </a:lnSpc>
            </a:pPr>
            <a:r>
              <a:rPr sz="4000" spc="-10" dirty="0"/>
              <a:t>Случай </a:t>
            </a:r>
            <a:r>
              <a:rPr sz="4000" spc="-5" dirty="0"/>
              <a:t>№</a:t>
            </a:r>
            <a:r>
              <a:rPr sz="4000" spc="5" dirty="0"/>
              <a:t> </a:t>
            </a:r>
            <a:r>
              <a:rPr sz="4000" spc="-5" dirty="0"/>
              <a:t>1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2516250"/>
            <a:ext cx="10349865" cy="2884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90"/>
              </a:lnSpc>
              <a:spcBef>
                <a:spcPts val="95"/>
              </a:spcBef>
            </a:pPr>
            <a:r>
              <a:rPr sz="2800" spc="-15" dirty="0">
                <a:latin typeface="Calibri"/>
                <a:cs typeface="Calibri"/>
              </a:rPr>
              <a:t>Сельские жители </a:t>
            </a:r>
            <a:r>
              <a:rPr sz="2800" spc="-10" dirty="0">
                <a:latin typeface="Calibri"/>
                <a:cs typeface="Calibri"/>
              </a:rPr>
              <a:t>собираются объединяться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не для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оказания</a:t>
            </a:r>
            <a:r>
              <a:rPr sz="2800" u="heavy" spc="8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услуг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025"/>
              </a:lnSpc>
            </a:pPr>
            <a:r>
              <a:rPr sz="2800" u="heavy" spc="-7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своим ЛПХ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(снабженческих, сбытовых </a:t>
            </a:r>
            <a:r>
              <a:rPr sz="2800" spc="-5" dirty="0">
                <a:latin typeface="Calibri"/>
                <a:cs typeface="Calibri"/>
              </a:rPr>
              <a:t>или иных), а </a:t>
            </a:r>
            <a:r>
              <a:rPr sz="2800" spc="-10" dirty="0">
                <a:latin typeface="Calibri"/>
                <a:cs typeface="Calibri"/>
              </a:rPr>
              <a:t>для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совместного</a:t>
            </a:r>
            <a:endParaRPr sz="2800">
              <a:latin typeface="Calibri"/>
              <a:cs typeface="Calibri"/>
            </a:endParaRPr>
          </a:p>
          <a:p>
            <a:pPr marL="12700" marR="587375">
              <a:lnSpc>
                <a:spcPts val="3030"/>
              </a:lnSpc>
              <a:spcBef>
                <a:spcPts val="209"/>
              </a:spcBef>
            </a:pPr>
            <a:r>
              <a:rPr sz="2800" u="heavy" spc="-7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производства 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сельскохозяйственной продукции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(выращивания  </a:t>
            </a:r>
            <a:r>
              <a:rPr sz="2800" spc="-15" dirty="0">
                <a:latin typeface="Calibri"/>
                <a:cs typeface="Calibri"/>
              </a:rPr>
              <a:t>сельскохозяйственных </a:t>
            </a:r>
            <a:r>
              <a:rPr sz="2800" spc="-5" dirty="0">
                <a:latin typeface="Calibri"/>
                <a:cs typeface="Calibri"/>
              </a:rPr>
              <a:t>животных, </a:t>
            </a:r>
            <a:r>
              <a:rPr sz="2800" spc="-15" dirty="0">
                <a:latin typeface="Calibri"/>
                <a:cs typeface="Calibri"/>
              </a:rPr>
              <a:t>продукции </a:t>
            </a:r>
            <a:r>
              <a:rPr sz="2800" spc="-10" dirty="0">
                <a:latin typeface="Calibri"/>
                <a:cs typeface="Calibri"/>
              </a:rPr>
              <a:t>растениеводства </a:t>
            </a:r>
            <a:r>
              <a:rPr sz="2800" spc="-5" dirty="0">
                <a:latin typeface="Calibri"/>
                <a:cs typeface="Calibri"/>
              </a:rPr>
              <a:t>и  </a:t>
            </a:r>
            <a:r>
              <a:rPr sz="2800" spc="-25" dirty="0">
                <a:latin typeface="Calibri"/>
                <a:cs typeface="Calibri"/>
              </a:rPr>
              <a:t>т.д.).</a:t>
            </a:r>
            <a:endParaRPr sz="2800">
              <a:latin typeface="Calibri"/>
              <a:cs typeface="Calibri"/>
            </a:endParaRPr>
          </a:p>
          <a:p>
            <a:pPr marL="12700" marR="1663700">
              <a:lnSpc>
                <a:spcPts val="3030"/>
              </a:lnSpc>
              <a:spcBef>
                <a:spcPts val="990"/>
              </a:spcBef>
            </a:pPr>
            <a:r>
              <a:rPr sz="2800" b="1" spc="-5" dirty="0">
                <a:latin typeface="Calibri"/>
                <a:cs typeface="Calibri"/>
              </a:rPr>
              <a:t>В </a:t>
            </a:r>
            <a:r>
              <a:rPr sz="2800" b="1" spc="-10" dirty="0">
                <a:latin typeface="Calibri"/>
                <a:cs typeface="Calibri"/>
              </a:rPr>
              <a:t>этом </a:t>
            </a:r>
            <a:r>
              <a:rPr sz="2800" b="1" spc="-5" dirty="0">
                <a:latin typeface="Calibri"/>
                <a:cs typeface="Calibri"/>
              </a:rPr>
              <a:t>случае </a:t>
            </a:r>
            <a:r>
              <a:rPr sz="2800" b="1" spc="-10" dirty="0">
                <a:latin typeface="Calibri"/>
                <a:cs typeface="Calibri"/>
              </a:rPr>
              <a:t>правильным </a:t>
            </a:r>
            <a:r>
              <a:rPr sz="2800" b="1" spc="-5" dirty="0">
                <a:latin typeface="Calibri"/>
                <a:cs typeface="Calibri"/>
              </a:rPr>
              <a:t>решением </a:t>
            </a:r>
            <a:r>
              <a:rPr sz="2800" b="1" spc="-40" dirty="0">
                <a:latin typeface="Calibri"/>
                <a:cs typeface="Calibri"/>
              </a:rPr>
              <a:t>будет </a:t>
            </a:r>
            <a:r>
              <a:rPr sz="2800" b="1" spc="-10" dirty="0">
                <a:latin typeface="Calibri"/>
                <a:cs typeface="Calibri"/>
              </a:rPr>
              <a:t>создать  </a:t>
            </a:r>
            <a:r>
              <a:rPr sz="2800" b="1" spc="-15" dirty="0">
                <a:latin typeface="Calibri"/>
                <a:cs typeface="Calibri"/>
              </a:rPr>
              <a:t>сельскохозяйственный </a:t>
            </a:r>
            <a:r>
              <a:rPr sz="2800" b="1" i="1" spc="-10" dirty="0">
                <a:latin typeface="Calibri"/>
                <a:cs typeface="Calibri"/>
              </a:rPr>
              <a:t>производственный</a:t>
            </a:r>
            <a:r>
              <a:rPr sz="2800" b="1" i="1" spc="15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кооператив.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2050" y="129920"/>
            <a:ext cx="10266680" cy="167449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065" marR="5080" indent="-3810" algn="ctr">
              <a:lnSpc>
                <a:spcPts val="4100"/>
              </a:lnSpc>
              <a:spcBef>
                <a:spcPts val="625"/>
              </a:spcBef>
            </a:pPr>
            <a:r>
              <a:rPr sz="3800" spc="-5" dirty="0"/>
              <a:t>Когда создание сельскохозяйственного  потребительского кооператива противопоказано?</a:t>
            </a:r>
            <a:endParaRPr sz="3800"/>
          </a:p>
          <a:p>
            <a:pPr marL="635" algn="ctr">
              <a:lnSpc>
                <a:spcPts val="4260"/>
              </a:lnSpc>
            </a:pPr>
            <a:r>
              <a:rPr sz="4000" spc="-10" dirty="0"/>
              <a:t>Случай </a:t>
            </a:r>
            <a:r>
              <a:rPr sz="4000" spc="-5" dirty="0"/>
              <a:t>№</a:t>
            </a:r>
            <a:r>
              <a:rPr sz="4000" spc="15" dirty="0"/>
              <a:t> </a:t>
            </a:r>
            <a:r>
              <a:rPr sz="4000" spc="-5" dirty="0"/>
              <a:t>2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2516250"/>
            <a:ext cx="10305415" cy="288480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 algn="just">
              <a:lnSpc>
                <a:spcPts val="3020"/>
              </a:lnSpc>
              <a:spcBef>
                <a:spcPts val="480"/>
              </a:spcBef>
            </a:pPr>
            <a:r>
              <a:rPr sz="2800" spc="-35" dirty="0">
                <a:latin typeface="Calibri"/>
                <a:cs typeface="Calibri"/>
              </a:rPr>
              <a:t>Когда </a:t>
            </a:r>
            <a:r>
              <a:rPr sz="2800" spc="-15" dirty="0">
                <a:latin typeface="Calibri"/>
                <a:cs typeface="Calibri"/>
              </a:rPr>
              <a:t>сельскохозяйственные товаропроизводители </a:t>
            </a:r>
            <a:r>
              <a:rPr sz="2800" spc="-5" dirty="0">
                <a:latin typeface="Calibri"/>
                <a:cs typeface="Calibri"/>
              </a:rPr>
              <a:t>не </a:t>
            </a:r>
            <a:r>
              <a:rPr sz="2800" spc="-35" dirty="0">
                <a:latin typeface="Calibri"/>
                <a:cs typeface="Calibri"/>
              </a:rPr>
              <a:t>отдают </a:t>
            </a:r>
            <a:r>
              <a:rPr sz="2800" spc="-5" dirty="0">
                <a:latin typeface="Calibri"/>
                <a:cs typeface="Calibri"/>
              </a:rPr>
              <a:t>себе  </a:t>
            </a:r>
            <a:r>
              <a:rPr sz="2800" spc="-35" dirty="0">
                <a:latin typeface="Calibri"/>
                <a:cs typeface="Calibri"/>
              </a:rPr>
              <a:t>отчёт, </a:t>
            </a:r>
            <a:r>
              <a:rPr sz="2800" spc="-15" dirty="0">
                <a:latin typeface="Calibri"/>
                <a:cs typeface="Calibri"/>
              </a:rPr>
              <a:t>как </a:t>
            </a:r>
            <a:r>
              <a:rPr sz="2800" spc="-5" dirty="0">
                <a:latin typeface="Calibri"/>
                <a:cs typeface="Calibri"/>
              </a:rPr>
              <a:t>именно их объединение обеспечит им рост </a:t>
            </a:r>
            <a:r>
              <a:rPr sz="2800" spc="-35" dirty="0">
                <a:latin typeface="Calibri"/>
                <a:cs typeface="Calibri"/>
              </a:rPr>
              <a:t>доходов </a:t>
            </a:r>
            <a:r>
              <a:rPr sz="2800" dirty="0">
                <a:latin typeface="Calibri"/>
                <a:cs typeface="Calibri"/>
              </a:rPr>
              <a:t>(или  </a:t>
            </a:r>
            <a:r>
              <a:rPr sz="2800" spc="-5" dirty="0">
                <a:latin typeface="Calibri"/>
                <a:cs typeface="Calibri"/>
              </a:rPr>
              <a:t>снижение </a:t>
            </a:r>
            <a:r>
              <a:rPr sz="2800" spc="-20" dirty="0">
                <a:latin typeface="Calibri"/>
                <a:cs typeface="Calibri"/>
              </a:rPr>
              <a:t>расходов).</a:t>
            </a:r>
            <a:endParaRPr sz="2800">
              <a:latin typeface="Calibri"/>
              <a:cs typeface="Calibri"/>
            </a:endParaRPr>
          </a:p>
          <a:p>
            <a:pPr marL="12700" marR="948055" algn="just">
              <a:lnSpc>
                <a:spcPts val="3020"/>
              </a:lnSpc>
              <a:spcBef>
                <a:spcPts val="1019"/>
              </a:spcBef>
            </a:pPr>
            <a:r>
              <a:rPr sz="2800" b="1" spc="-5" dirty="0">
                <a:latin typeface="Calibri"/>
                <a:cs typeface="Calibri"/>
              </a:rPr>
              <a:t>В </a:t>
            </a:r>
            <a:r>
              <a:rPr sz="2800" b="1" spc="-10" dirty="0">
                <a:latin typeface="Calibri"/>
                <a:cs typeface="Calibri"/>
              </a:rPr>
              <a:t>этом </a:t>
            </a:r>
            <a:r>
              <a:rPr sz="2800" b="1" spc="-5" dirty="0">
                <a:latin typeface="Calibri"/>
                <a:cs typeface="Calibri"/>
              </a:rPr>
              <a:t>случае инициаторам </a:t>
            </a:r>
            <a:r>
              <a:rPr sz="2800" b="1" spc="-10" dirty="0">
                <a:latin typeface="Calibri"/>
                <a:cs typeface="Calibri"/>
              </a:rPr>
              <a:t>нужно </a:t>
            </a:r>
            <a:r>
              <a:rPr sz="2800" b="1" spc="-15" dirty="0">
                <a:latin typeface="Calibri"/>
                <a:cs typeface="Calibri"/>
              </a:rPr>
              <a:t>дополнительно </a:t>
            </a:r>
            <a:r>
              <a:rPr sz="2800" b="1" spc="-5" dirty="0">
                <a:latin typeface="Calibri"/>
                <a:cs typeface="Calibri"/>
              </a:rPr>
              <a:t>изучить  вопрос </a:t>
            </a:r>
            <a:r>
              <a:rPr sz="2800" b="1" spc="-15" dirty="0">
                <a:latin typeface="Calibri"/>
                <a:cs typeface="Calibri"/>
              </a:rPr>
              <a:t>(проконсультироваться </a:t>
            </a:r>
            <a:r>
              <a:rPr sz="2800" b="1" spc="-5" dirty="0">
                <a:latin typeface="Calibri"/>
                <a:cs typeface="Calibri"/>
              </a:rPr>
              <a:t>с </a:t>
            </a:r>
            <a:r>
              <a:rPr sz="2800" b="1" spc="-15" dirty="0">
                <a:latin typeface="Calibri"/>
                <a:cs typeface="Calibri"/>
              </a:rPr>
              <a:t>коллегами, </a:t>
            </a:r>
            <a:r>
              <a:rPr sz="2800" b="1" spc="-5" dirty="0">
                <a:latin typeface="Calibri"/>
                <a:cs typeface="Calibri"/>
              </a:rPr>
              <a:t>с</a:t>
            </a:r>
            <a:r>
              <a:rPr sz="2800" b="1" spc="17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ревизионным</a:t>
            </a:r>
            <a:endParaRPr sz="2800">
              <a:latin typeface="Calibri"/>
              <a:cs typeface="Calibri"/>
            </a:endParaRPr>
          </a:p>
          <a:p>
            <a:pPr marL="12700" marR="798195" algn="just">
              <a:lnSpc>
                <a:spcPts val="3030"/>
              </a:lnSpc>
            </a:pPr>
            <a:r>
              <a:rPr sz="2800" b="1" spc="-5" dirty="0">
                <a:latin typeface="Calibri"/>
                <a:cs typeface="Calibri"/>
              </a:rPr>
              <a:t>союзом) и, </a:t>
            </a:r>
            <a:r>
              <a:rPr sz="2800" b="1" spc="-10" dirty="0">
                <a:latin typeface="Calibri"/>
                <a:cs typeface="Calibri"/>
              </a:rPr>
              <a:t>возможно, </a:t>
            </a:r>
            <a:r>
              <a:rPr sz="2800" b="1" spc="-5" dirty="0">
                <a:latin typeface="Calibri"/>
                <a:cs typeface="Calibri"/>
              </a:rPr>
              <a:t>снова вернуться к вопросу о создании  </a:t>
            </a:r>
            <a:r>
              <a:rPr sz="2800" b="1" spc="-10" dirty="0">
                <a:latin typeface="Calibri"/>
                <a:cs typeface="Calibri"/>
              </a:rPr>
              <a:t>кооператива, </a:t>
            </a:r>
            <a:r>
              <a:rPr sz="2800" b="1" spc="-5" dirty="0">
                <a:latin typeface="Calibri"/>
                <a:cs typeface="Calibri"/>
              </a:rPr>
              <a:t>если понимание</a:t>
            </a:r>
            <a:r>
              <a:rPr sz="2800" b="1" spc="13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появилось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2050" y="129920"/>
            <a:ext cx="10266680" cy="167449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065" marR="5080" indent="-3810" algn="ctr">
              <a:lnSpc>
                <a:spcPts val="4100"/>
              </a:lnSpc>
              <a:spcBef>
                <a:spcPts val="625"/>
              </a:spcBef>
            </a:pPr>
            <a:r>
              <a:rPr sz="3800" spc="-5" dirty="0"/>
              <a:t>Когда создание сельскохозяйственного  потребительского кооператива противопоказано?</a:t>
            </a:r>
            <a:endParaRPr sz="3800"/>
          </a:p>
          <a:p>
            <a:pPr marL="635" algn="ctr">
              <a:lnSpc>
                <a:spcPts val="4260"/>
              </a:lnSpc>
            </a:pPr>
            <a:r>
              <a:rPr sz="4000" spc="-10" dirty="0"/>
              <a:t>Случай </a:t>
            </a:r>
            <a:r>
              <a:rPr sz="4000" spc="-5" dirty="0"/>
              <a:t>№</a:t>
            </a:r>
            <a:r>
              <a:rPr sz="4000" spc="15" dirty="0"/>
              <a:t> </a:t>
            </a:r>
            <a:r>
              <a:rPr sz="4000" spc="-5" dirty="0"/>
              <a:t>3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59663" rIns="0" bIns="0" rtlCol="0">
            <a:spAutoFit/>
          </a:bodyPr>
          <a:lstStyle/>
          <a:p>
            <a:pPr marL="24765" marR="581025">
              <a:lnSpc>
                <a:spcPts val="3020"/>
              </a:lnSpc>
              <a:spcBef>
                <a:spcPts val="480"/>
              </a:spcBef>
            </a:pPr>
            <a:r>
              <a:rPr spc="-35" dirty="0"/>
              <a:t>Когда </a:t>
            </a:r>
            <a:r>
              <a:rPr spc="-10" dirty="0"/>
              <a:t>кооператив создаётся «при» </a:t>
            </a:r>
            <a:r>
              <a:rPr spc="-5" dirty="0"/>
              <a:t>частном перерабатывающем  </a:t>
            </a:r>
            <a:r>
              <a:rPr spc="-10" dirty="0"/>
              <a:t>(торговом) предприятии, </a:t>
            </a:r>
            <a:r>
              <a:rPr spc="-20" dirty="0"/>
              <a:t>которое </a:t>
            </a:r>
            <a:r>
              <a:rPr spc="-10" dirty="0"/>
              <a:t>надеется увеличить </a:t>
            </a:r>
            <a:r>
              <a:rPr spc="-5" dirty="0"/>
              <a:t>свои  мощности </a:t>
            </a:r>
            <a:r>
              <a:rPr dirty="0"/>
              <a:t>за </a:t>
            </a:r>
            <a:r>
              <a:rPr spc="-5" dirty="0"/>
              <a:t>счёт ожидаемой </a:t>
            </a:r>
            <a:r>
              <a:rPr spc="-15" dirty="0"/>
              <a:t>государственной</a:t>
            </a:r>
            <a:r>
              <a:rPr spc="15" dirty="0"/>
              <a:t> </a:t>
            </a:r>
            <a:r>
              <a:rPr spc="-10" dirty="0"/>
              <a:t>поддержки.</a:t>
            </a:r>
          </a:p>
          <a:p>
            <a:pPr marL="24765" marR="33020">
              <a:lnSpc>
                <a:spcPts val="3020"/>
              </a:lnSpc>
              <a:spcBef>
                <a:spcPts val="1019"/>
              </a:spcBef>
            </a:pPr>
            <a:r>
              <a:rPr b="1" spc="-5" dirty="0">
                <a:latin typeface="Calibri"/>
                <a:cs typeface="Calibri"/>
              </a:rPr>
              <a:t>В </a:t>
            </a:r>
            <a:r>
              <a:rPr b="1" spc="-10" dirty="0">
                <a:latin typeface="Calibri"/>
                <a:cs typeface="Calibri"/>
              </a:rPr>
              <a:t>этом </a:t>
            </a:r>
            <a:r>
              <a:rPr b="1" spc="-5" dirty="0">
                <a:latin typeface="Calibri"/>
                <a:cs typeface="Calibri"/>
              </a:rPr>
              <a:t>случае </a:t>
            </a:r>
            <a:r>
              <a:rPr b="1" spc="-10" dirty="0">
                <a:latin typeface="Calibri"/>
                <a:cs typeface="Calibri"/>
              </a:rPr>
              <a:t>кооператив </a:t>
            </a:r>
            <a:r>
              <a:rPr b="1" spc="-5" dirty="0">
                <a:latin typeface="Calibri"/>
                <a:cs typeface="Calibri"/>
              </a:rPr>
              <a:t>лучше не </a:t>
            </a:r>
            <a:r>
              <a:rPr b="1" spc="-10" dirty="0">
                <a:latin typeface="Calibri"/>
                <a:cs typeface="Calibri"/>
              </a:rPr>
              <a:t>создавать, </a:t>
            </a:r>
            <a:r>
              <a:rPr b="1" spc="-15" dirty="0">
                <a:latin typeface="Calibri"/>
                <a:cs typeface="Calibri"/>
              </a:rPr>
              <a:t>потому </a:t>
            </a:r>
            <a:r>
              <a:rPr b="1" spc="-10" dirty="0">
                <a:latin typeface="Calibri"/>
                <a:cs typeface="Calibri"/>
              </a:rPr>
              <a:t>что </a:t>
            </a:r>
            <a:r>
              <a:rPr b="1" spc="-5" dirty="0">
                <a:latin typeface="Calibri"/>
                <a:cs typeface="Calibri"/>
              </a:rPr>
              <a:t>частное  </a:t>
            </a:r>
            <a:r>
              <a:rPr b="1" spc="-10" dirty="0">
                <a:latin typeface="Calibri"/>
                <a:cs typeface="Calibri"/>
              </a:rPr>
              <a:t>предприятие, ощущающее </a:t>
            </a:r>
            <a:r>
              <a:rPr b="1" spc="-5" dirty="0">
                <a:latin typeface="Calibri"/>
                <a:cs typeface="Calibri"/>
              </a:rPr>
              <a:t>себя фактическим</a:t>
            </a:r>
            <a:r>
              <a:rPr b="1" spc="175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владельцем</a:t>
            </a:r>
          </a:p>
          <a:p>
            <a:pPr marL="24765" marR="5080">
              <a:lnSpc>
                <a:spcPts val="3030"/>
              </a:lnSpc>
            </a:pPr>
            <a:r>
              <a:rPr b="1" spc="-10" dirty="0">
                <a:latin typeface="Calibri"/>
                <a:cs typeface="Calibri"/>
              </a:rPr>
              <a:t>кооператива, </a:t>
            </a:r>
            <a:r>
              <a:rPr b="1" spc="-5" dirty="0">
                <a:latin typeface="Calibri"/>
                <a:cs typeface="Calibri"/>
              </a:rPr>
              <a:t>не </a:t>
            </a:r>
            <a:r>
              <a:rPr b="1" spc="-40" dirty="0">
                <a:latin typeface="Calibri"/>
                <a:cs typeface="Calibri"/>
              </a:rPr>
              <a:t>будет </a:t>
            </a:r>
            <a:r>
              <a:rPr b="1" spc="-5" dirty="0">
                <a:latin typeface="Calibri"/>
                <a:cs typeface="Calibri"/>
              </a:rPr>
              <a:t>работать в интересах «членов», но </a:t>
            </a:r>
            <a:r>
              <a:rPr b="1" spc="-25" dirty="0">
                <a:latin typeface="Calibri"/>
                <a:cs typeface="Calibri"/>
              </a:rPr>
              <a:t>только </a:t>
            </a:r>
            <a:r>
              <a:rPr b="1" spc="-5" dirty="0">
                <a:latin typeface="Calibri"/>
                <a:cs typeface="Calibri"/>
              </a:rPr>
              <a:t>в  интересах </a:t>
            </a:r>
            <a:r>
              <a:rPr b="1" spc="-10" dirty="0">
                <a:latin typeface="Calibri"/>
                <a:cs typeface="Calibri"/>
              </a:rPr>
              <a:t>своего</a:t>
            </a:r>
            <a:r>
              <a:rPr b="1" spc="40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владельца.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2050" y="129920"/>
            <a:ext cx="10266680" cy="167449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065" marR="5080" indent="-3810" algn="ctr">
              <a:lnSpc>
                <a:spcPts val="4100"/>
              </a:lnSpc>
              <a:spcBef>
                <a:spcPts val="625"/>
              </a:spcBef>
            </a:pPr>
            <a:r>
              <a:rPr sz="3800" spc="-5" dirty="0"/>
              <a:t>Когда создание сельскохозяйственного  потребительского кооператива противопоказано?</a:t>
            </a:r>
            <a:endParaRPr sz="3800"/>
          </a:p>
          <a:p>
            <a:pPr marL="635" algn="ctr">
              <a:lnSpc>
                <a:spcPts val="4260"/>
              </a:lnSpc>
            </a:pPr>
            <a:r>
              <a:rPr sz="4000" spc="-10" dirty="0"/>
              <a:t>Случай </a:t>
            </a:r>
            <a:r>
              <a:rPr sz="4000" spc="-5" dirty="0"/>
              <a:t>№</a:t>
            </a:r>
            <a:r>
              <a:rPr sz="4000" spc="15" dirty="0"/>
              <a:t> </a:t>
            </a:r>
            <a:r>
              <a:rPr sz="4000" spc="-5" dirty="0"/>
              <a:t>4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2260473"/>
            <a:ext cx="10313670" cy="339534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9690" algn="just">
              <a:lnSpc>
                <a:spcPct val="90000"/>
              </a:lnSpc>
              <a:spcBef>
                <a:spcPts val="430"/>
              </a:spcBef>
            </a:pPr>
            <a:r>
              <a:rPr sz="2800" spc="-35" dirty="0">
                <a:latin typeface="Calibri"/>
                <a:cs typeface="Calibri"/>
              </a:rPr>
              <a:t>Когда </a:t>
            </a:r>
            <a:r>
              <a:rPr sz="2800" spc="-10" dirty="0">
                <a:latin typeface="Calibri"/>
                <a:cs typeface="Calibri"/>
              </a:rPr>
              <a:t>кооператив создаётся </a:t>
            </a:r>
            <a:r>
              <a:rPr sz="2800" spc="-5" dirty="0">
                <a:latin typeface="Calibri"/>
                <a:cs typeface="Calibri"/>
              </a:rPr>
              <a:t>при </a:t>
            </a:r>
            <a:r>
              <a:rPr sz="2800" spc="-35" dirty="0">
                <a:latin typeface="Calibri"/>
                <a:cs typeface="Calibri"/>
              </a:rPr>
              <a:t>т.н. </a:t>
            </a:r>
            <a:r>
              <a:rPr sz="2800" spc="-10" dirty="0">
                <a:latin typeface="Calibri"/>
                <a:cs typeface="Calibri"/>
              </a:rPr>
              <a:t>«опорном фермере», </a:t>
            </a:r>
            <a:r>
              <a:rPr sz="2800" spc="-20" dirty="0">
                <a:latin typeface="Calibri"/>
                <a:cs typeface="Calibri"/>
              </a:rPr>
              <a:t>который  </a:t>
            </a:r>
            <a:r>
              <a:rPr sz="2800" spc="-10" dirty="0">
                <a:latin typeface="Calibri"/>
                <a:cs typeface="Calibri"/>
              </a:rPr>
              <a:t>предоставляет ресурсы хозяйства </a:t>
            </a:r>
            <a:r>
              <a:rPr sz="2800" spc="-5" dirty="0">
                <a:latin typeface="Calibri"/>
                <a:cs typeface="Calibri"/>
              </a:rPr>
              <a:t>для </a:t>
            </a:r>
            <a:r>
              <a:rPr sz="2800" spc="-20" dirty="0">
                <a:latin typeface="Calibri"/>
                <a:cs typeface="Calibri"/>
              </a:rPr>
              <a:t>того, </a:t>
            </a:r>
            <a:r>
              <a:rPr sz="2800" spc="-15" dirty="0">
                <a:latin typeface="Calibri"/>
                <a:cs typeface="Calibri"/>
              </a:rPr>
              <a:t>чтобы </a:t>
            </a:r>
            <a:r>
              <a:rPr sz="2800" spc="-5" dirty="0">
                <a:latin typeface="Calibri"/>
                <a:cs typeface="Calibri"/>
              </a:rPr>
              <a:t>быстро запустить  </a:t>
            </a:r>
            <a:r>
              <a:rPr sz="2800" spc="-15" dirty="0">
                <a:latin typeface="Calibri"/>
                <a:cs typeface="Calibri"/>
              </a:rPr>
              <a:t>деятельность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кооператива.</a:t>
            </a:r>
            <a:endParaRPr sz="2800">
              <a:latin typeface="Calibri"/>
              <a:cs typeface="Calibri"/>
            </a:endParaRPr>
          </a:p>
          <a:p>
            <a:pPr marL="12700" marR="276860">
              <a:lnSpc>
                <a:spcPts val="3020"/>
              </a:lnSpc>
              <a:spcBef>
                <a:spcPts val="1055"/>
              </a:spcBef>
            </a:pPr>
            <a:r>
              <a:rPr sz="2800" spc="-5" dirty="0">
                <a:latin typeface="Calibri"/>
                <a:cs typeface="Calibri"/>
              </a:rPr>
              <a:t>Через </a:t>
            </a:r>
            <a:r>
              <a:rPr sz="2800" spc="-15" dirty="0">
                <a:latin typeface="Calibri"/>
                <a:cs typeface="Calibri"/>
              </a:rPr>
              <a:t>некоторое </a:t>
            </a:r>
            <a:r>
              <a:rPr sz="2800" spc="-5" dirty="0">
                <a:latin typeface="Calibri"/>
                <a:cs typeface="Calibri"/>
              </a:rPr>
              <a:t>время </a:t>
            </a:r>
            <a:r>
              <a:rPr sz="2800" spc="-35" dirty="0">
                <a:latin typeface="Calibri"/>
                <a:cs typeface="Calibri"/>
              </a:rPr>
              <a:t>т.н. </a:t>
            </a:r>
            <a:r>
              <a:rPr sz="2800" spc="-10" dirty="0">
                <a:latin typeface="Calibri"/>
                <a:cs typeface="Calibri"/>
              </a:rPr>
              <a:t>«опорный фермер» </a:t>
            </a:r>
            <a:r>
              <a:rPr sz="2800" spc="-5" dirty="0">
                <a:latin typeface="Calibri"/>
                <a:cs typeface="Calibri"/>
              </a:rPr>
              <a:t>осознает </a:t>
            </a:r>
            <a:r>
              <a:rPr sz="2800" dirty="0">
                <a:latin typeface="Calibri"/>
                <a:cs typeface="Calibri"/>
              </a:rPr>
              <a:t>себя </a:t>
            </a:r>
            <a:r>
              <a:rPr sz="2800" spc="-15" dirty="0">
                <a:latin typeface="Calibri"/>
                <a:cs typeface="Calibri"/>
              </a:rPr>
              <a:t>как  </a:t>
            </a:r>
            <a:r>
              <a:rPr sz="2800" spc="-5" dirty="0">
                <a:latin typeface="Calibri"/>
                <a:cs typeface="Calibri"/>
              </a:rPr>
              <a:t>частный </a:t>
            </a:r>
            <a:r>
              <a:rPr sz="2800" spc="-10" dirty="0">
                <a:latin typeface="Calibri"/>
                <a:cs typeface="Calibri"/>
              </a:rPr>
              <a:t>посредник </a:t>
            </a:r>
            <a:r>
              <a:rPr sz="2800" spc="-5" dirty="0">
                <a:latin typeface="Calibri"/>
                <a:cs typeface="Calibri"/>
              </a:rPr>
              <a:t>(см. случай №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3).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ts val="3020"/>
              </a:lnSpc>
              <a:spcBef>
                <a:spcPts val="1010"/>
              </a:spcBef>
            </a:pPr>
            <a:r>
              <a:rPr sz="2800" b="1" spc="-5" dirty="0">
                <a:latin typeface="Calibri"/>
                <a:cs typeface="Calibri"/>
              </a:rPr>
              <a:t>В </a:t>
            </a:r>
            <a:r>
              <a:rPr sz="2800" b="1" spc="-10" dirty="0">
                <a:latin typeface="Calibri"/>
                <a:cs typeface="Calibri"/>
              </a:rPr>
              <a:t>этом </a:t>
            </a:r>
            <a:r>
              <a:rPr sz="2800" b="1" spc="-5" dirty="0">
                <a:latin typeface="Calibri"/>
                <a:cs typeface="Calibri"/>
              </a:rPr>
              <a:t>случае </a:t>
            </a:r>
            <a:r>
              <a:rPr sz="2800" b="1" spc="-10" dirty="0">
                <a:latin typeface="Calibri"/>
                <a:cs typeface="Calibri"/>
              </a:rPr>
              <a:t>кооператив </a:t>
            </a:r>
            <a:r>
              <a:rPr sz="2800" b="1" spc="-5" dirty="0">
                <a:latin typeface="Calibri"/>
                <a:cs typeface="Calibri"/>
              </a:rPr>
              <a:t>лучше не </a:t>
            </a:r>
            <a:r>
              <a:rPr sz="2800" b="1" spc="-10" dirty="0">
                <a:latin typeface="Calibri"/>
                <a:cs typeface="Calibri"/>
              </a:rPr>
              <a:t>создавать, </a:t>
            </a:r>
            <a:r>
              <a:rPr sz="2800" b="1" spc="-5" dirty="0">
                <a:latin typeface="Calibri"/>
                <a:cs typeface="Calibri"/>
              </a:rPr>
              <a:t>а сразу  </a:t>
            </a:r>
            <a:r>
              <a:rPr sz="2800" b="1" spc="-10" dirty="0">
                <a:latin typeface="Calibri"/>
                <a:cs typeface="Calibri"/>
              </a:rPr>
              <a:t>формировать соответствующие </a:t>
            </a:r>
            <a:r>
              <a:rPr sz="2800" b="1" spc="-5" dirty="0">
                <a:latin typeface="Calibri"/>
                <a:cs typeface="Calibri"/>
              </a:rPr>
              <a:t>мощности на </a:t>
            </a:r>
            <a:r>
              <a:rPr sz="2800" b="1" spc="-10" dirty="0">
                <a:latin typeface="Calibri"/>
                <a:cs typeface="Calibri"/>
              </a:rPr>
              <a:t>базе данного </a:t>
            </a:r>
            <a:r>
              <a:rPr sz="2800" b="1" spc="-80" dirty="0">
                <a:latin typeface="Calibri"/>
                <a:cs typeface="Calibri"/>
              </a:rPr>
              <a:t>КФХ</a:t>
            </a:r>
            <a:r>
              <a:rPr sz="2800" b="1" u="heavy" spc="1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за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2985"/>
              </a:lnSpc>
            </a:pPr>
            <a:r>
              <a:rPr sz="2800" u="heavy" spc="-7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его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собственный</a:t>
            </a:r>
            <a:r>
              <a:rPr sz="2800" b="1" u="heavy" spc="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heavy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счёт</a:t>
            </a:r>
            <a:r>
              <a:rPr sz="2800" b="1" spc="-3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2050" y="129920"/>
            <a:ext cx="10266680" cy="167449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065" marR="5080" indent="-3810" algn="ctr">
              <a:lnSpc>
                <a:spcPts val="4100"/>
              </a:lnSpc>
              <a:spcBef>
                <a:spcPts val="625"/>
              </a:spcBef>
            </a:pPr>
            <a:r>
              <a:rPr sz="3800" spc="-5" dirty="0"/>
              <a:t>Когда создание сельскохозяйственного  потребительского кооператива противопоказано?</a:t>
            </a:r>
            <a:endParaRPr sz="3800"/>
          </a:p>
          <a:p>
            <a:pPr marL="635" algn="ctr">
              <a:lnSpc>
                <a:spcPts val="4260"/>
              </a:lnSpc>
            </a:pPr>
            <a:r>
              <a:rPr sz="4000" spc="-10" dirty="0"/>
              <a:t>Случай </a:t>
            </a:r>
            <a:r>
              <a:rPr sz="4000" spc="-5" dirty="0"/>
              <a:t>№</a:t>
            </a:r>
            <a:r>
              <a:rPr sz="4000" spc="15" dirty="0"/>
              <a:t> </a:t>
            </a:r>
            <a:r>
              <a:rPr sz="4000" spc="-5" dirty="0"/>
              <a:t>5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2900298"/>
            <a:ext cx="10326370" cy="21164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90"/>
              </a:lnSpc>
              <a:spcBef>
                <a:spcPts val="95"/>
              </a:spcBef>
              <a:tabLst>
                <a:tab pos="1023619" algn="l"/>
              </a:tabLst>
            </a:pPr>
            <a:r>
              <a:rPr sz="2800" spc="-35" dirty="0">
                <a:latin typeface="Calibri"/>
                <a:cs typeface="Calibri"/>
              </a:rPr>
              <a:t>Когда	</a:t>
            </a:r>
            <a:r>
              <a:rPr sz="2800" spc="-10" dirty="0">
                <a:latin typeface="Calibri"/>
                <a:cs typeface="Calibri"/>
              </a:rPr>
              <a:t>инициатор (лицо </a:t>
            </a:r>
            <a:r>
              <a:rPr sz="2800" spc="-5" dirty="0">
                <a:latin typeface="Calibri"/>
                <a:cs typeface="Calibri"/>
              </a:rPr>
              <a:t>или </a:t>
            </a:r>
            <a:r>
              <a:rPr sz="2800" spc="-10" dirty="0">
                <a:latin typeface="Calibri"/>
                <a:cs typeface="Calibri"/>
              </a:rPr>
              <a:t>группа лиц) надеется </a:t>
            </a:r>
            <a:r>
              <a:rPr sz="2800" spc="-5" dirty="0">
                <a:latin typeface="Calibri"/>
                <a:cs typeface="Calibri"/>
              </a:rPr>
              <a:t>через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создание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190"/>
              </a:lnSpc>
            </a:pPr>
            <a:r>
              <a:rPr sz="2800" spc="-10" dirty="0">
                <a:latin typeface="Calibri"/>
                <a:cs typeface="Calibri"/>
              </a:rPr>
              <a:t>«кооператива» </a:t>
            </a:r>
            <a:r>
              <a:rPr sz="2800" spc="-15" dirty="0">
                <a:latin typeface="Calibri"/>
                <a:cs typeface="Calibri"/>
              </a:rPr>
              <a:t>получить дополнительные </a:t>
            </a:r>
            <a:r>
              <a:rPr sz="2800" spc="-10" dirty="0">
                <a:latin typeface="Calibri"/>
                <a:cs typeface="Calibri"/>
              </a:rPr>
              <a:t>средства </a:t>
            </a:r>
            <a:r>
              <a:rPr sz="2800" spc="-5" dirty="0">
                <a:latin typeface="Calibri"/>
                <a:cs typeface="Calibri"/>
              </a:rPr>
              <a:t>из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бюджета.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190"/>
              </a:lnSpc>
              <a:spcBef>
                <a:spcPts val="675"/>
              </a:spcBef>
            </a:pPr>
            <a:r>
              <a:rPr sz="2800" b="1" spc="-5" dirty="0">
                <a:latin typeface="Calibri"/>
                <a:cs typeface="Calibri"/>
              </a:rPr>
              <a:t>В </a:t>
            </a:r>
            <a:r>
              <a:rPr sz="2800" b="1" spc="-10" dirty="0">
                <a:latin typeface="Calibri"/>
                <a:cs typeface="Calibri"/>
              </a:rPr>
              <a:t>этом </a:t>
            </a:r>
            <a:r>
              <a:rPr sz="2800" b="1" spc="-5" dirty="0">
                <a:latin typeface="Calibri"/>
                <a:cs typeface="Calibri"/>
              </a:rPr>
              <a:t>случае </a:t>
            </a:r>
            <a:r>
              <a:rPr sz="2800" b="1" spc="-10" dirty="0">
                <a:latin typeface="Calibri"/>
                <a:cs typeface="Calibri"/>
              </a:rPr>
              <a:t>инициатору </a:t>
            </a:r>
            <a:r>
              <a:rPr sz="2800" b="1" spc="-5" dirty="0">
                <a:latin typeface="Calibri"/>
                <a:cs typeface="Calibri"/>
              </a:rPr>
              <a:t>лучше сразу </a:t>
            </a:r>
            <a:r>
              <a:rPr sz="2800" b="1" spc="-10" dirty="0">
                <a:latin typeface="Calibri"/>
                <a:cs typeface="Calibri"/>
              </a:rPr>
              <a:t>отказаться</a:t>
            </a:r>
            <a:r>
              <a:rPr sz="2800" b="1" spc="18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от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ts val="3020"/>
              </a:lnSpc>
              <a:spcBef>
                <a:spcPts val="215"/>
              </a:spcBef>
            </a:pPr>
            <a:r>
              <a:rPr sz="2800" b="1" spc="-10" dirty="0">
                <a:latin typeface="Calibri"/>
                <a:cs typeface="Calibri"/>
              </a:rPr>
              <a:t>деятельности, </a:t>
            </a:r>
            <a:r>
              <a:rPr sz="2800" b="1" spc="-15" dirty="0">
                <a:latin typeface="Calibri"/>
                <a:cs typeface="Calibri"/>
              </a:rPr>
              <a:t>которая </a:t>
            </a:r>
            <a:r>
              <a:rPr sz="2800" b="1" spc="-25" dirty="0">
                <a:latin typeface="Calibri"/>
                <a:cs typeface="Calibri"/>
              </a:rPr>
              <a:t>может </a:t>
            </a:r>
            <a:r>
              <a:rPr sz="2800" b="1" spc="-5" dirty="0">
                <a:latin typeface="Calibri"/>
                <a:cs typeface="Calibri"/>
              </a:rPr>
              <a:t>повлечь за собой </a:t>
            </a:r>
            <a:r>
              <a:rPr sz="2800" b="1" spc="-10" dirty="0">
                <a:latin typeface="Calibri"/>
                <a:cs typeface="Calibri"/>
              </a:rPr>
              <a:t>предусмотренную  законом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ответственность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38550" y="1071499"/>
            <a:ext cx="59569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РССК </a:t>
            </a:r>
            <a:r>
              <a:rPr spc="-5" dirty="0"/>
              <a:t>по Курской</a:t>
            </a:r>
            <a:r>
              <a:rPr spc="-55" dirty="0"/>
              <a:t> </a:t>
            </a:r>
            <a:r>
              <a:rPr spc="-5" dirty="0"/>
              <a:t>области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94357" y="2327605"/>
            <a:ext cx="8291830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Calibri"/>
                <a:cs typeface="Calibri"/>
              </a:rPr>
              <a:t>305038, г.Курск, проспект</a:t>
            </a:r>
            <a:r>
              <a:rPr sz="3600" spc="-2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Хрущева,21а</a:t>
            </a:r>
            <a:endParaRPr sz="3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600" dirty="0">
              <a:latin typeface="Calibri"/>
              <a:cs typeface="Calibri"/>
            </a:endParaRPr>
          </a:p>
          <a:p>
            <a:pPr marR="198120" algn="ctr">
              <a:lnSpc>
                <a:spcPct val="100000"/>
              </a:lnSpc>
            </a:pPr>
            <a:r>
              <a:rPr sz="3900" u="heavy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www.rsskkursk.ru</a:t>
            </a:r>
            <a:endParaRPr sz="3900" dirty="0">
              <a:latin typeface="Calibri"/>
              <a:cs typeface="Calibri"/>
            </a:endParaRPr>
          </a:p>
          <a:p>
            <a:pPr marR="198120" algn="ctr">
              <a:lnSpc>
                <a:spcPct val="100000"/>
              </a:lnSpc>
              <a:spcBef>
                <a:spcPts val="530"/>
              </a:spcBef>
            </a:pPr>
            <a:r>
              <a:rPr sz="3900" u="heavy" spc="-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rssk.kurs</a:t>
            </a:r>
            <a:r>
              <a:rPr lang="en-US" sz="3900" u="heavy" spc="-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k</a:t>
            </a:r>
            <a:r>
              <a:rPr sz="3900" u="heavy" spc="-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@mail.ru</a:t>
            </a:r>
            <a:endParaRPr sz="3900" dirty="0">
              <a:latin typeface="Calibri"/>
              <a:cs typeface="Calibri"/>
            </a:endParaRPr>
          </a:p>
          <a:p>
            <a:pPr marL="916305" algn="ctr">
              <a:lnSpc>
                <a:spcPct val="100000"/>
              </a:lnSpc>
              <a:spcBef>
                <a:spcPts val="530"/>
              </a:spcBef>
            </a:pPr>
            <a:r>
              <a:rPr sz="3900" spc="-5" dirty="0">
                <a:latin typeface="Calibri"/>
                <a:cs typeface="Calibri"/>
              </a:rPr>
              <a:t>+7(4712)50-33-55,+7((905)041-7775</a:t>
            </a:r>
            <a:endParaRPr sz="39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2576" y="609676"/>
            <a:ext cx="60083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Как </a:t>
            </a:r>
            <a:r>
              <a:rPr dirty="0"/>
              <a:t>решается </a:t>
            </a:r>
            <a:r>
              <a:rPr spc="-5" dirty="0"/>
              <a:t>эта</a:t>
            </a:r>
            <a:r>
              <a:rPr spc="-30" dirty="0"/>
              <a:t> </a:t>
            </a:r>
            <a:r>
              <a:rPr spc="-5" dirty="0"/>
              <a:t>задача?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1234" rIns="0" bIns="0" rtlCol="0">
            <a:spAutoFit/>
          </a:bodyPr>
          <a:lstStyle/>
          <a:p>
            <a:pPr marL="10160" marR="5080" algn="ctr">
              <a:lnSpc>
                <a:spcPct val="90000"/>
              </a:lnSpc>
              <a:spcBef>
                <a:spcPts val="575"/>
              </a:spcBef>
            </a:pPr>
            <a:r>
              <a:rPr sz="4000" spc="-10" dirty="0"/>
              <a:t>Единственный приемлемый </a:t>
            </a:r>
            <a:r>
              <a:rPr sz="4000" spc="-40" dirty="0"/>
              <a:t>выход </a:t>
            </a:r>
            <a:r>
              <a:rPr sz="4000" spc="-5" dirty="0"/>
              <a:t>- </a:t>
            </a:r>
            <a:r>
              <a:rPr sz="4000" spc="-10" dirty="0"/>
              <a:t>создание  </a:t>
            </a:r>
            <a:r>
              <a:rPr sz="4000" spc="-5" dirty="0"/>
              <a:t>инфраструктуры по </a:t>
            </a:r>
            <a:r>
              <a:rPr sz="4000" spc="-20" dirty="0"/>
              <a:t>продвижению продукции  </a:t>
            </a:r>
            <a:r>
              <a:rPr sz="4000" spc="-35" dirty="0"/>
              <a:t>МФХ, </a:t>
            </a:r>
            <a:r>
              <a:rPr sz="4000" spc="-5" dirty="0"/>
              <a:t>совместно </a:t>
            </a:r>
            <a:r>
              <a:rPr sz="4000" spc="-15" dirty="0"/>
              <a:t>принадлежащей </a:t>
            </a:r>
            <a:r>
              <a:rPr sz="4000" spc="-5" dirty="0"/>
              <a:t>самим  </a:t>
            </a:r>
            <a:r>
              <a:rPr sz="4000" spc="-20" dirty="0"/>
              <a:t>товаропроизводителям </a:t>
            </a:r>
            <a:r>
              <a:rPr sz="4000" spc="-5" dirty="0"/>
              <a:t>–</a:t>
            </a:r>
            <a:r>
              <a:rPr sz="4000" spc="15" dirty="0"/>
              <a:t> </a:t>
            </a:r>
            <a:r>
              <a:rPr sz="4000" spc="-50" dirty="0"/>
              <a:t>т.е.</a:t>
            </a:r>
            <a:endParaRPr sz="4000"/>
          </a:p>
          <a:p>
            <a:pPr algn="ctr">
              <a:lnSpc>
                <a:spcPts val="4320"/>
              </a:lnSpc>
            </a:pPr>
            <a:r>
              <a:rPr sz="4000" spc="-20" dirty="0"/>
              <a:t>сельскохозяйственных</a:t>
            </a:r>
            <a:r>
              <a:rPr sz="4000" spc="-10" dirty="0"/>
              <a:t> </a:t>
            </a:r>
            <a:r>
              <a:rPr sz="4000" spc="-15" dirty="0"/>
              <a:t>кооперативов</a:t>
            </a:r>
            <a:endParaRPr sz="4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3648" y="99441"/>
            <a:ext cx="8660765" cy="173228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marR="5080" algn="ctr">
              <a:lnSpc>
                <a:spcPct val="90000"/>
              </a:lnSpc>
              <a:spcBef>
                <a:spcPts val="575"/>
              </a:spcBef>
            </a:pPr>
            <a:r>
              <a:rPr sz="4000" spc="-5" dirty="0"/>
              <a:t>Неоправданно ожидать от развития  сельскохозяйственной потребительской  кооперации</a:t>
            </a:r>
            <a:endParaRPr sz="4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1850" y="1819275"/>
          <a:ext cx="10515600" cy="4023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08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7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91440" marR="3854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Развития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малого предпринимательства,  обслуживающего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АПК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(торговля, 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агросервис,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банковское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кредитование)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90830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Часть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субъектов МСП,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настоящее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время обслуживающих 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АПК, прекратят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деятельность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95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Роста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налоговых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поступлений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Кооперативы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не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являются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заметными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налогоплательщиками,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а их члены – ЛПХ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налогов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не</a:t>
                      </a:r>
                      <a:r>
                        <a:rPr sz="18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платят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Снижения потребительских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цен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9302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Кооперативы действуют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интересах своих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членов – 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сельскохозяйственных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товаропроизводителей,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заинтересованных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росте</a:t>
                      </a:r>
                      <a:r>
                        <a:rPr sz="18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цен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95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Привлечения в регион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инвестиций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826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Природа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кооператива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исключает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выгоду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для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стороннего 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инвестора,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кооперативы инвесторы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не</a:t>
                      </a:r>
                      <a:r>
                        <a:rPr sz="180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вкладываются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374">
                <a:tc>
                  <a:txBody>
                    <a:bodyPr/>
                    <a:lstStyle/>
                    <a:p>
                      <a:pPr marL="91440" marR="866140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Роста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занятости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за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счёт работников 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кооперативов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21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Члены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кооператива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заинтересованы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минимизации 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расходной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части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сметы кооператива,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том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числе –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за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счёт 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сокращения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ручного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труда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нём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651635" marR="5080" indent="-1510665">
              <a:lnSpc>
                <a:spcPts val="4750"/>
              </a:lnSpc>
              <a:spcBef>
                <a:spcPts val="705"/>
              </a:spcBef>
            </a:pPr>
            <a:r>
              <a:rPr spc="-5" dirty="0"/>
              <a:t>Сельскохозяйственное производство </a:t>
            </a:r>
            <a:r>
              <a:rPr dirty="0"/>
              <a:t>– </a:t>
            </a:r>
            <a:r>
              <a:rPr spc="-5" dirty="0"/>
              <a:t>это  постоянное </a:t>
            </a:r>
            <a:r>
              <a:rPr dirty="0"/>
              <a:t>участие в</a:t>
            </a:r>
            <a:r>
              <a:rPr spc="-5" dirty="0"/>
              <a:t> сделках</a:t>
            </a:r>
          </a:p>
        </p:txBody>
      </p:sp>
      <p:sp>
        <p:nvSpPr>
          <p:cNvPr id="3" name="object 3"/>
          <p:cNvSpPr/>
          <p:nvPr/>
        </p:nvSpPr>
        <p:spPr>
          <a:xfrm>
            <a:off x="2776727" y="3348228"/>
            <a:ext cx="1304925" cy="1306195"/>
          </a:xfrm>
          <a:custGeom>
            <a:avLst/>
            <a:gdLst/>
            <a:ahLst/>
            <a:cxnLst/>
            <a:rect l="l" t="t" r="r" b="b"/>
            <a:pathLst>
              <a:path w="1304925" h="1306195">
                <a:moveTo>
                  <a:pt x="1087120" y="0"/>
                </a:moveTo>
                <a:lnTo>
                  <a:pt x="217424" y="0"/>
                </a:lnTo>
                <a:lnTo>
                  <a:pt x="167591" y="5745"/>
                </a:lnTo>
                <a:lnTo>
                  <a:pt x="121834" y="22110"/>
                </a:lnTo>
                <a:lnTo>
                  <a:pt x="81463" y="47786"/>
                </a:lnTo>
                <a:lnTo>
                  <a:pt x="47786" y="81463"/>
                </a:lnTo>
                <a:lnTo>
                  <a:pt x="22110" y="121834"/>
                </a:lnTo>
                <a:lnTo>
                  <a:pt x="5745" y="167591"/>
                </a:lnTo>
                <a:lnTo>
                  <a:pt x="0" y="217424"/>
                </a:lnTo>
                <a:lnTo>
                  <a:pt x="0" y="1088644"/>
                </a:lnTo>
                <a:lnTo>
                  <a:pt x="5745" y="1138476"/>
                </a:lnTo>
                <a:lnTo>
                  <a:pt x="22110" y="1184233"/>
                </a:lnTo>
                <a:lnTo>
                  <a:pt x="47786" y="1224604"/>
                </a:lnTo>
                <a:lnTo>
                  <a:pt x="81463" y="1258281"/>
                </a:lnTo>
                <a:lnTo>
                  <a:pt x="121834" y="1283957"/>
                </a:lnTo>
                <a:lnTo>
                  <a:pt x="167591" y="1300322"/>
                </a:lnTo>
                <a:lnTo>
                  <a:pt x="217424" y="1306068"/>
                </a:lnTo>
                <a:lnTo>
                  <a:pt x="1087120" y="1306068"/>
                </a:lnTo>
                <a:lnTo>
                  <a:pt x="1136952" y="1300322"/>
                </a:lnTo>
                <a:lnTo>
                  <a:pt x="1182709" y="1283957"/>
                </a:lnTo>
                <a:lnTo>
                  <a:pt x="1223080" y="1258281"/>
                </a:lnTo>
                <a:lnTo>
                  <a:pt x="1256757" y="1224604"/>
                </a:lnTo>
                <a:lnTo>
                  <a:pt x="1282433" y="1184233"/>
                </a:lnTo>
                <a:lnTo>
                  <a:pt x="1298798" y="1138476"/>
                </a:lnTo>
                <a:lnTo>
                  <a:pt x="1304544" y="1088644"/>
                </a:lnTo>
                <a:lnTo>
                  <a:pt x="1304544" y="217424"/>
                </a:lnTo>
                <a:lnTo>
                  <a:pt x="1298798" y="167591"/>
                </a:lnTo>
                <a:lnTo>
                  <a:pt x="1282433" y="121834"/>
                </a:lnTo>
                <a:lnTo>
                  <a:pt x="1256757" y="81463"/>
                </a:lnTo>
                <a:lnTo>
                  <a:pt x="1223080" y="47786"/>
                </a:lnTo>
                <a:lnTo>
                  <a:pt x="1182709" y="22110"/>
                </a:lnTo>
                <a:lnTo>
                  <a:pt x="1136952" y="5745"/>
                </a:lnTo>
                <a:lnTo>
                  <a:pt x="108712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09341" y="3412997"/>
            <a:ext cx="641350" cy="110426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 indent="2540" algn="just">
              <a:lnSpc>
                <a:spcPts val="2750"/>
              </a:lnSpc>
              <a:spcBef>
                <a:spcPts val="395"/>
              </a:spcBef>
            </a:pP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2500" spc="-65" dirty="0">
                <a:solidFill>
                  <a:srgbClr val="FFFFFF"/>
                </a:solidFill>
                <a:latin typeface="Calibri"/>
                <a:cs typeface="Calibri"/>
              </a:rPr>
              <a:t>Х</a:t>
            </a:r>
            <a:r>
              <a:rPr sz="2500" spc="-5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,  </a:t>
            </a:r>
            <a:r>
              <a:rPr sz="2500" spc="-10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500" spc="-80" dirty="0">
                <a:solidFill>
                  <a:srgbClr val="FFFFFF"/>
                </a:solidFill>
                <a:latin typeface="Calibri"/>
                <a:cs typeface="Calibri"/>
              </a:rPr>
              <a:t>Ф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Х, 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ЛПХ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29000" y="2700273"/>
            <a:ext cx="0" cy="648335"/>
          </a:xfrm>
          <a:custGeom>
            <a:avLst/>
            <a:gdLst/>
            <a:ahLst/>
            <a:cxnLst/>
            <a:rect l="l" t="t" r="r" b="b"/>
            <a:pathLst>
              <a:path h="648335">
                <a:moveTo>
                  <a:pt x="0" y="647953"/>
                </a:moveTo>
                <a:lnTo>
                  <a:pt x="0" y="0"/>
                </a:lnTo>
              </a:path>
            </a:pathLst>
          </a:custGeom>
          <a:ln w="12192">
            <a:solidFill>
              <a:srgbClr val="467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1611" y="1825751"/>
            <a:ext cx="875030" cy="875030"/>
          </a:xfrm>
          <a:custGeom>
            <a:avLst/>
            <a:gdLst/>
            <a:ahLst/>
            <a:cxnLst/>
            <a:rect l="l" t="t" r="r" b="b"/>
            <a:pathLst>
              <a:path w="875029" h="875030">
                <a:moveTo>
                  <a:pt x="728980" y="0"/>
                </a:moveTo>
                <a:lnTo>
                  <a:pt x="145796" y="0"/>
                </a:lnTo>
                <a:lnTo>
                  <a:pt x="99714" y="7433"/>
                </a:lnTo>
                <a:lnTo>
                  <a:pt x="59692" y="28131"/>
                </a:lnTo>
                <a:lnTo>
                  <a:pt x="28131" y="59692"/>
                </a:lnTo>
                <a:lnTo>
                  <a:pt x="7433" y="99714"/>
                </a:lnTo>
                <a:lnTo>
                  <a:pt x="0" y="145796"/>
                </a:lnTo>
                <a:lnTo>
                  <a:pt x="0" y="728980"/>
                </a:lnTo>
                <a:lnTo>
                  <a:pt x="7433" y="775061"/>
                </a:lnTo>
                <a:lnTo>
                  <a:pt x="28131" y="815083"/>
                </a:lnTo>
                <a:lnTo>
                  <a:pt x="59692" y="846644"/>
                </a:lnTo>
                <a:lnTo>
                  <a:pt x="99714" y="867342"/>
                </a:lnTo>
                <a:lnTo>
                  <a:pt x="145796" y="874776"/>
                </a:lnTo>
                <a:lnTo>
                  <a:pt x="728980" y="874776"/>
                </a:lnTo>
                <a:lnTo>
                  <a:pt x="775061" y="867342"/>
                </a:lnTo>
                <a:lnTo>
                  <a:pt x="815083" y="846644"/>
                </a:lnTo>
                <a:lnTo>
                  <a:pt x="846644" y="815083"/>
                </a:lnTo>
                <a:lnTo>
                  <a:pt x="867342" y="775061"/>
                </a:lnTo>
                <a:lnTo>
                  <a:pt x="874776" y="728980"/>
                </a:lnTo>
                <a:lnTo>
                  <a:pt x="874776" y="145796"/>
                </a:lnTo>
                <a:lnTo>
                  <a:pt x="867342" y="99714"/>
                </a:lnTo>
                <a:lnTo>
                  <a:pt x="846644" y="59692"/>
                </a:lnTo>
                <a:lnTo>
                  <a:pt x="815083" y="28131"/>
                </a:lnTo>
                <a:lnTo>
                  <a:pt x="775061" y="7433"/>
                </a:lnTo>
                <a:lnTo>
                  <a:pt x="72898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91611" y="1825751"/>
            <a:ext cx="875030" cy="875030"/>
          </a:xfrm>
          <a:custGeom>
            <a:avLst/>
            <a:gdLst/>
            <a:ahLst/>
            <a:cxnLst/>
            <a:rect l="l" t="t" r="r" b="b"/>
            <a:pathLst>
              <a:path w="875029" h="875030">
                <a:moveTo>
                  <a:pt x="0" y="145796"/>
                </a:moveTo>
                <a:lnTo>
                  <a:pt x="7433" y="99714"/>
                </a:lnTo>
                <a:lnTo>
                  <a:pt x="28131" y="59692"/>
                </a:lnTo>
                <a:lnTo>
                  <a:pt x="59692" y="28131"/>
                </a:lnTo>
                <a:lnTo>
                  <a:pt x="99714" y="7433"/>
                </a:lnTo>
                <a:lnTo>
                  <a:pt x="145796" y="0"/>
                </a:lnTo>
                <a:lnTo>
                  <a:pt x="728980" y="0"/>
                </a:lnTo>
                <a:lnTo>
                  <a:pt x="775061" y="7433"/>
                </a:lnTo>
                <a:lnTo>
                  <a:pt x="815083" y="28131"/>
                </a:lnTo>
                <a:lnTo>
                  <a:pt x="846644" y="59692"/>
                </a:lnTo>
                <a:lnTo>
                  <a:pt x="867342" y="99714"/>
                </a:lnTo>
                <a:lnTo>
                  <a:pt x="874776" y="145796"/>
                </a:lnTo>
                <a:lnTo>
                  <a:pt x="874776" y="728980"/>
                </a:lnTo>
                <a:lnTo>
                  <a:pt x="867342" y="775061"/>
                </a:lnTo>
                <a:lnTo>
                  <a:pt x="846644" y="815083"/>
                </a:lnTo>
                <a:lnTo>
                  <a:pt x="815083" y="846644"/>
                </a:lnTo>
                <a:lnTo>
                  <a:pt x="775061" y="867342"/>
                </a:lnTo>
                <a:lnTo>
                  <a:pt x="728980" y="874776"/>
                </a:lnTo>
                <a:lnTo>
                  <a:pt x="145796" y="874776"/>
                </a:lnTo>
                <a:lnTo>
                  <a:pt x="99714" y="867342"/>
                </a:lnTo>
                <a:lnTo>
                  <a:pt x="59692" y="846644"/>
                </a:lnTo>
                <a:lnTo>
                  <a:pt x="28131" y="815083"/>
                </a:lnTo>
                <a:lnTo>
                  <a:pt x="7433" y="775061"/>
                </a:lnTo>
                <a:lnTo>
                  <a:pt x="0" y="728980"/>
                </a:lnTo>
                <a:lnTo>
                  <a:pt x="0" y="145796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80385" y="1927606"/>
            <a:ext cx="697865" cy="62992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 algn="ctr">
              <a:lnSpc>
                <a:spcPts val="1540"/>
              </a:lnSpc>
              <a:spcBef>
                <a:spcPts val="270"/>
              </a:spcBef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куп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а,  аренда 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техники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081271" y="4002023"/>
            <a:ext cx="648335" cy="0"/>
          </a:xfrm>
          <a:custGeom>
            <a:avLst/>
            <a:gdLst/>
            <a:ahLst/>
            <a:cxnLst/>
            <a:rect l="l" t="t" r="r" b="b"/>
            <a:pathLst>
              <a:path w="648335">
                <a:moveTo>
                  <a:pt x="0" y="0"/>
                </a:moveTo>
                <a:lnTo>
                  <a:pt x="647954" y="0"/>
                </a:lnTo>
              </a:path>
            </a:pathLst>
          </a:custGeom>
          <a:ln w="12192">
            <a:solidFill>
              <a:srgbClr val="467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28971" y="3564635"/>
            <a:ext cx="875030" cy="873760"/>
          </a:xfrm>
          <a:custGeom>
            <a:avLst/>
            <a:gdLst/>
            <a:ahLst/>
            <a:cxnLst/>
            <a:rect l="l" t="t" r="r" b="b"/>
            <a:pathLst>
              <a:path w="875029" h="873760">
                <a:moveTo>
                  <a:pt x="729234" y="0"/>
                </a:moveTo>
                <a:lnTo>
                  <a:pt x="145542" y="0"/>
                </a:lnTo>
                <a:lnTo>
                  <a:pt x="99535" y="7418"/>
                </a:lnTo>
                <a:lnTo>
                  <a:pt x="59582" y="28078"/>
                </a:lnTo>
                <a:lnTo>
                  <a:pt x="28078" y="59582"/>
                </a:lnTo>
                <a:lnTo>
                  <a:pt x="7418" y="99535"/>
                </a:lnTo>
                <a:lnTo>
                  <a:pt x="0" y="145541"/>
                </a:lnTo>
                <a:lnTo>
                  <a:pt x="0" y="727709"/>
                </a:lnTo>
                <a:lnTo>
                  <a:pt x="7418" y="773716"/>
                </a:lnTo>
                <a:lnTo>
                  <a:pt x="28078" y="813669"/>
                </a:lnTo>
                <a:lnTo>
                  <a:pt x="59582" y="845173"/>
                </a:lnTo>
                <a:lnTo>
                  <a:pt x="99535" y="865833"/>
                </a:lnTo>
                <a:lnTo>
                  <a:pt x="145542" y="873251"/>
                </a:lnTo>
                <a:lnTo>
                  <a:pt x="729234" y="873251"/>
                </a:lnTo>
                <a:lnTo>
                  <a:pt x="775240" y="865833"/>
                </a:lnTo>
                <a:lnTo>
                  <a:pt x="815193" y="845173"/>
                </a:lnTo>
                <a:lnTo>
                  <a:pt x="846697" y="813669"/>
                </a:lnTo>
                <a:lnTo>
                  <a:pt x="867357" y="773716"/>
                </a:lnTo>
                <a:lnTo>
                  <a:pt x="874776" y="727709"/>
                </a:lnTo>
                <a:lnTo>
                  <a:pt x="874776" y="145541"/>
                </a:lnTo>
                <a:lnTo>
                  <a:pt x="867357" y="99535"/>
                </a:lnTo>
                <a:lnTo>
                  <a:pt x="846697" y="59582"/>
                </a:lnTo>
                <a:lnTo>
                  <a:pt x="815193" y="28078"/>
                </a:lnTo>
                <a:lnTo>
                  <a:pt x="775240" y="7418"/>
                </a:lnTo>
                <a:lnTo>
                  <a:pt x="72923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28971" y="3564635"/>
            <a:ext cx="875030" cy="873760"/>
          </a:xfrm>
          <a:custGeom>
            <a:avLst/>
            <a:gdLst/>
            <a:ahLst/>
            <a:cxnLst/>
            <a:rect l="l" t="t" r="r" b="b"/>
            <a:pathLst>
              <a:path w="875029" h="873760">
                <a:moveTo>
                  <a:pt x="0" y="145541"/>
                </a:moveTo>
                <a:lnTo>
                  <a:pt x="7418" y="99535"/>
                </a:lnTo>
                <a:lnTo>
                  <a:pt x="28078" y="59582"/>
                </a:lnTo>
                <a:lnTo>
                  <a:pt x="59582" y="28078"/>
                </a:lnTo>
                <a:lnTo>
                  <a:pt x="99535" y="7418"/>
                </a:lnTo>
                <a:lnTo>
                  <a:pt x="145542" y="0"/>
                </a:lnTo>
                <a:lnTo>
                  <a:pt x="729234" y="0"/>
                </a:lnTo>
                <a:lnTo>
                  <a:pt x="775240" y="7418"/>
                </a:lnTo>
                <a:lnTo>
                  <a:pt x="815193" y="28078"/>
                </a:lnTo>
                <a:lnTo>
                  <a:pt x="846697" y="59582"/>
                </a:lnTo>
                <a:lnTo>
                  <a:pt x="867357" y="99535"/>
                </a:lnTo>
                <a:lnTo>
                  <a:pt x="874776" y="145541"/>
                </a:lnTo>
                <a:lnTo>
                  <a:pt x="874776" y="727709"/>
                </a:lnTo>
                <a:lnTo>
                  <a:pt x="867357" y="773716"/>
                </a:lnTo>
                <a:lnTo>
                  <a:pt x="846697" y="813669"/>
                </a:lnTo>
                <a:lnTo>
                  <a:pt x="815193" y="845173"/>
                </a:lnTo>
                <a:lnTo>
                  <a:pt x="775240" y="865833"/>
                </a:lnTo>
                <a:lnTo>
                  <a:pt x="729234" y="873251"/>
                </a:lnTo>
                <a:lnTo>
                  <a:pt x="145542" y="873251"/>
                </a:lnTo>
                <a:lnTo>
                  <a:pt x="99535" y="865833"/>
                </a:lnTo>
                <a:lnTo>
                  <a:pt x="59582" y="845173"/>
                </a:lnTo>
                <a:lnTo>
                  <a:pt x="28078" y="813669"/>
                </a:lnTo>
                <a:lnTo>
                  <a:pt x="7418" y="773716"/>
                </a:lnTo>
                <a:lnTo>
                  <a:pt x="0" y="727709"/>
                </a:lnTo>
                <a:lnTo>
                  <a:pt x="0" y="145541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795773" y="3734511"/>
            <a:ext cx="741680" cy="5022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1920">
              <a:lnSpc>
                <a:spcPts val="1265"/>
              </a:lnSpc>
              <a:spcBef>
                <a:spcPts val="105"/>
              </a:spcBef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Покупка</a:t>
            </a:r>
            <a:endParaRPr sz="1100">
              <a:latin typeface="Calibri"/>
              <a:cs typeface="Calibri"/>
            </a:endParaRPr>
          </a:p>
          <a:p>
            <a:pPr marL="12700" marR="5080" indent="126364">
              <a:lnSpc>
                <a:spcPts val="1210"/>
              </a:lnSpc>
              <a:spcBef>
                <a:spcPts val="80"/>
              </a:spcBef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сырья и 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мат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иал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429000" y="4654296"/>
            <a:ext cx="0" cy="648335"/>
          </a:xfrm>
          <a:custGeom>
            <a:avLst/>
            <a:gdLst/>
            <a:ahLst/>
            <a:cxnLst/>
            <a:rect l="l" t="t" r="r" b="b"/>
            <a:pathLst>
              <a:path h="648335">
                <a:moveTo>
                  <a:pt x="0" y="0"/>
                </a:moveTo>
                <a:lnTo>
                  <a:pt x="0" y="647953"/>
                </a:lnTo>
              </a:path>
            </a:pathLst>
          </a:custGeom>
          <a:ln w="12192">
            <a:solidFill>
              <a:srgbClr val="467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91611" y="5301996"/>
            <a:ext cx="875030" cy="875030"/>
          </a:xfrm>
          <a:custGeom>
            <a:avLst/>
            <a:gdLst/>
            <a:ahLst/>
            <a:cxnLst/>
            <a:rect l="l" t="t" r="r" b="b"/>
            <a:pathLst>
              <a:path w="875029" h="875029">
                <a:moveTo>
                  <a:pt x="728980" y="0"/>
                </a:moveTo>
                <a:lnTo>
                  <a:pt x="145796" y="0"/>
                </a:lnTo>
                <a:lnTo>
                  <a:pt x="99714" y="7433"/>
                </a:lnTo>
                <a:lnTo>
                  <a:pt x="59692" y="28131"/>
                </a:lnTo>
                <a:lnTo>
                  <a:pt x="28131" y="59692"/>
                </a:lnTo>
                <a:lnTo>
                  <a:pt x="7433" y="99714"/>
                </a:lnTo>
                <a:lnTo>
                  <a:pt x="0" y="145795"/>
                </a:lnTo>
                <a:lnTo>
                  <a:pt x="0" y="728979"/>
                </a:lnTo>
                <a:lnTo>
                  <a:pt x="7433" y="775061"/>
                </a:lnTo>
                <a:lnTo>
                  <a:pt x="28131" y="815083"/>
                </a:lnTo>
                <a:lnTo>
                  <a:pt x="59692" y="846644"/>
                </a:lnTo>
                <a:lnTo>
                  <a:pt x="99714" y="867342"/>
                </a:lnTo>
                <a:lnTo>
                  <a:pt x="145796" y="874775"/>
                </a:lnTo>
                <a:lnTo>
                  <a:pt x="728980" y="874775"/>
                </a:lnTo>
                <a:lnTo>
                  <a:pt x="775061" y="867342"/>
                </a:lnTo>
                <a:lnTo>
                  <a:pt x="815083" y="846644"/>
                </a:lnTo>
                <a:lnTo>
                  <a:pt x="846644" y="815083"/>
                </a:lnTo>
                <a:lnTo>
                  <a:pt x="867342" y="775061"/>
                </a:lnTo>
                <a:lnTo>
                  <a:pt x="874776" y="728979"/>
                </a:lnTo>
                <a:lnTo>
                  <a:pt x="874776" y="145795"/>
                </a:lnTo>
                <a:lnTo>
                  <a:pt x="867342" y="99714"/>
                </a:lnTo>
                <a:lnTo>
                  <a:pt x="846644" y="59692"/>
                </a:lnTo>
                <a:lnTo>
                  <a:pt x="815083" y="28131"/>
                </a:lnTo>
                <a:lnTo>
                  <a:pt x="775061" y="7433"/>
                </a:lnTo>
                <a:lnTo>
                  <a:pt x="72898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91611" y="5301996"/>
            <a:ext cx="875030" cy="875030"/>
          </a:xfrm>
          <a:custGeom>
            <a:avLst/>
            <a:gdLst/>
            <a:ahLst/>
            <a:cxnLst/>
            <a:rect l="l" t="t" r="r" b="b"/>
            <a:pathLst>
              <a:path w="875029" h="875029">
                <a:moveTo>
                  <a:pt x="0" y="145795"/>
                </a:moveTo>
                <a:lnTo>
                  <a:pt x="7433" y="99714"/>
                </a:lnTo>
                <a:lnTo>
                  <a:pt x="28131" y="59692"/>
                </a:lnTo>
                <a:lnTo>
                  <a:pt x="59692" y="28131"/>
                </a:lnTo>
                <a:lnTo>
                  <a:pt x="99714" y="7433"/>
                </a:lnTo>
                <a:lnTo>
                  <a:pt x="145796" y="0"/>
                </a:lnTo>
                <a:lnTo>
                  <a:pt x="728980" y="0"/>
                </a:lnTo>
                <a:lnTo>
                  <a:pt x="775061" y="7433"/>
                </a:lnTo>
                <a:lnTo>
                  <a:pt x="815083" y="28131"/>
                </a:lnTo>
                <a:lnTo>
                  <a:pt x="846644" y="59692"/>
                </a:lnTo>
                <a:lnTo>
                  <a:pt x="867342" y="99714"/>
                </a:lnTo>
                <a:lnTo>
                  <a:pt x="874776" y="145795"/>
                </a:lnTo>
                <a:lnTo>
                  <a:pt x="874776" y="728979"/>
                </a:lnTo>
                <a:lnTo>
                  <a:pt x="867342" y="775061"/>
                </a:lnTo>
                <a:lnTo>
                  <a:pt x="846644" y="815083"/>
                </a:lnTo>
                <a:lnTo>
                  <a:pt x="815083" y="846644"/>
                </a:lnTo>
                <a:lnTo>
                  <a:pt x="775061" y="867342"/>
                </a:lnTo>
                <a:lnTo>
                  <a:pt x="728980" y="874775"/>
                </a:lnTo>
                <a:lnTo>
                  <a:pt x="145796" y="874775"/>
                </a:lnTo>
                <a:lnTo>
                  <a:pt x="99714" y="867342"/>
                </a:lnTo>
                <a:lnTo>
                  <a:pt x="59692" y="846644"/>
                </a:lnTo>
                <a:lnTo>
                  <a:pt x="28131" y="815083"/>
                </a:lnTo>
                <a:lnTo>
                  <a:pt x="7433" y="775061"/>
                </a:lnTo>
                <a:lnTo>
                  <a:pt x="0" y="728979"/>
                </a:lnTo>
                <a:lnTo>
                  <a:pt x="0" y="145795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063367" y="5534659"/>
            <a:ext cx="73215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8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Сбыт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380"/>
              </a:lnSpc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продукции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128773" y="4002023"/>
            <a:ext cx="648335" cy="0"/>
          </a:xfrm>
          <a:custGeom>
            <a:avLst/>
            <a:gdLst/>
            <a:ahLst/>
            <a:cxnLst/>
            <a:rect l="l" t="t" r="r" b="b"/>
            <a:pathLst>
              <a:path w="648335">
                <a:moveTo>
                  <a:pt x="647954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467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54252" y="3564635"/>
            <a:ext cx="875030" cy="873760"/>
          </a:xfrm>
          <a:custGeom>
            <a:avLst/>
            <a:gdLst/>
            <a:ahLst/>
            <a:cxnLst/>
            <a:rect l="l" t="t" r="r" b="b"/>
            <a:pathLst>
              <a:path w="875030" h="873760">
                <a:moveTo>
                  <a:pt x="729234" y="0"/>
                </a:moveTo>
                <a:lnTo>
                  <a:pt x="145542" y="0"/>
                </a:lnTo>
                <a:lnTo>
                  <a:pt x="99535" y="7418"/>
                </a:lnTo>
                <a:lnTo>
                  <a:pt x="59582" y="28078"/>
                </a:lnTo>
                <a:lnTo>
                  <a:pt x="28078" y="59582"/>
                </a:lnTo>
                <a:lnTo>
                  <a:pt x="7418" y="99535"/>
                </a:lnTo>
                <a:lnTo>
                  <a:pt x="0" y="145541"/>
                </a:lnTo>
                <a:lnTo>
                  <a:pt x="0" y="727709"/>
                </a:lnTo>
                <a:lnTo>
                  <a:pt x="7418" y="773716"/>
                </a:lnTo>
                <a:lnTo>
                  <a:pt x="28078" y="813669"/>
                </a:lnTo>
                <a:lnTo>
                  <a:pt x="59582" y="845173"/>
                </a:lnTo>
                <a:lnTo>
                  <a:pt x="99535" y="865833"/>
                </a:lnTo>
                <a:lnTo>
                  <a:pt x="145542" y="873251"/>
                </a:lnTo>
                <a:lnTo>
                  <a:pt x="729234" y="873251"/>
                </a:lnTo>
                <a:lnTo>
                  <a:pt x="775240" y="865833"/>
                </a:lnTo>
                <a:lnTo>
                  <a:pt x="815193" y="845173"/>
                </a:lnTo>
                <a:lnTo>
                  <a:pt x="846697" y="813669"/>
                </a:lnTo>
                <a:lnTo>
                  <a:pt x="867357" y="773716"/>
                </a:lnTo>
                <a:lnTo>
                  <a:pt x="874776" y="727709"/>
                </a:lnTo>
                <a:lnTo>
                  <a:pt x="874776" y="145541"/>
                </a:lnTo>
                <a:lnTo>
                  <a:pt x="867357" y="99535"/>
                </a:lnTo>
                <a:lnTo>
                  <a:pt x="846697" y="59582"/>
                </a:lnTo>
                <a:lnTo>
                  <a:pt x="815193" y="28078"/>
                </a:lnTo>
                <a:lnTo>
                  <a:pt x="775240" y="7418"/>
                </a:lnTo>
                <a:lnTo>
                  <a:pt x="72923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4252" y="3564635"/>
            <a:ext cx="875030" cy="873760"/>
          </a:xfrm>
          <a:custGeom>
            <a:avLst/>
            <a:gdLst/>
            <a:ahLst/>
            <a:cxnLst/>
            <a:rect l="l" t="t" r="r" b="b"/>
            <a:pathLst>
              <a:path w="875030" h="873760">
                <a:moveTo>
                  <a:pt x="0" y="145541"/>
                </a:moveTo>
                <a:lnTo>
                  <a:pt x="7418" y="99535"/>
                </a:lnTo>
                <a:lnTo>
                  <a:pt x="28078" y="59582"/>
                </a:lnTo>
                <a:lnTo>
                  <a:pt x="59582" y="28078"/>
                </a:lnTo>
                <a:lnTo>
                  <a:pt x="99535" y="7418"/>
                </a:lnTo>
                <a:lnTo>
                  <a:pt x="145542" y="0"/>
                </a:lnTo>
                <a:lnTo>
                  <a:pt x="729234" y="0"/>
                </a:lnTo>
                <a:lnTo>
                  <a:pt x="775240" y="7418"/>
                </a:lnTo>
                <a:lnTo>
                  <a:pt x="815193" y="28078"/>
                </a:lnTo>
                <a:lnTo>
                  <a:pt x="846697" y="59582"/>
                </a:lnTo>
                <a:lnTo>
                  <a:pt x="867357" y="99535"/>
                </a:lnTo>
                <a:lnTo>
                  <a:pt x="874776" y="145541"/>
                </a:lnTo>
                <a:lnTo>
                  <a:pt x="874776" y="727709"/>
                </a:lnTo>
                <a:lnTo>
                  <a:pt x="867357" y="773716"/>
                </a:lnTo>
                <a:lnTo>
                  <a:pt x="846697" y="813669"/>
                </a:lnTo>
                <a:lnTo>
                  <a:pt x="815193" y="845173"/>
                </a:lnTo>
                <a:lnTo>
                  <a:pt x="775240" y="865833"/>
                </a:lnTo>
                <a:lnTo>
                  <a:pt x="729234" y="873251"/>
                </a:lnTo>
                <a:lnTo>
                  <a:pt x="145542" y="873251"/>
                </a:lnTo>
                <a:lnTo>
                  <a:pt x="99535" y="865833"/>
                </a:lnTo>
                <a:lnTo>
                  <a:pt x="59582" y="845173"/>
                </a:lnTo>
                <a:lnTo>
                  <a:pt x="28078" y="813669"/>
                </a:lnTo>
                <a:lnTo>
                  <a:pt x="7418" y="773716"/>
                </a:lnTo>
                <a:lnTo>
                  <a:pt x="0" y="727709"/>
                </a:lnTo>
                <a:lnTo>
                  <a:pt x="0" y="145541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325117" y="3712591"/>
            <a:ext cx="730885" cy="54356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44450" marR="5080" indent="-32384" algn="just">
              <a:lnSpc>
                <a:spcPts val="1320"/>
              </a:lnSpc>
              <a:spcBef>
                <a:spcPts val="24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луче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ие 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кредитов,  займов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579107" y="1866900"/>
            <a:ext cx="4544567" cy="4440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71365" y="609676"/>
            <a:ext cx="40525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Оптом </a:t>
            </a:r>
            <a:r>
              <a:rPr dirty="0"/>
              <a:t>-</a:t>
            </a:r>
            <a:r>
              <a:rPr spc="-40" dirty="0"/>
              <a:t> </a:t>
            </a:r>
            <a:r>
              <a:rPr spc="-5" dirty="0"/>
              <a:t>дешевле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8768" y="1731975"/>
            <a:ext cx="4962525" cy="426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" algn="ctr">
              <a:lnSpc>
                <a:spcPts val="2735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Большинство </a:t>
            </a:r>
            <a:r>
              <a:rPr sz="2400" b="1" spc="-15" dirty="0">
                <a:latin typeface="Calibri"/>
                <a:cs typeface="Calibri"/>
              </a:rPr>
              <a:t>сделок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выгодно</a:t>
            </a:r>
            <a:endParaRPr sz="2400">
              <a:latin typeface="Calibri"/>
              <a:cs typeface="Calibri"/>
            </a:endParaRPr>
          </a:p>
          <a:p>
            <a:pPr marL="38100" algn="ctr">
              <a:lnSpc>
                <a:spcPts val="2735"/>
              </a:lnSpc>
            </a:pPr>
            <a:r>
              <a:rPr sz="2400" b="1" dirty="0">
                <a:latin typeface="Calibri"/>
                <a:cs typeface="Calibri"/>
              </a:rPr>
              <a:t>совершать в </a:t>
            </a:r>
            <a:r>
              <a:rPr sz="2400" b="1" spc="-5" dirty="0">
                <a:latin typeface="Calibri"/>
                <a:cs typeface="Calibri"/>
              </a:rPr>
              <a:t>крупных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масштабах: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74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Использовать </a:t>
            </a:r>
            <a:r>
              <a:rPr sz="2800" spc="-5" dirty="0">
                <a:latin typeface="Calibri"/>
                <a:cs typeface="Calibri"/>
              </a:rPr>
              <a:t>мощную </a:t>
            </a:r>
            <a:r>
              <a:rPr sz="2800" spc="-15" dirty="0">
                <a:latin typeface="Calibri"/>
                <a:cs typeface="Calibri"/>
              </a:rPr>
              <a:t>технику  </a:t>
            </a:r>
            <a:r>
              <a:rPr sz="2800" spc="-5" dirty="0">
                <a:latin typeface="Calibri"/>
                <a:cs typeface="Calibri"/>
              </a:rPr>
              <a:t>(в </a:t>
            </a:r>
            <a:r>
              <a:rPr sz="2800" spc="-15" dirty="0">
                <a:latin typeface="Calibri"/>
                <a:cs typeface="Calibri"/>
              </a:rPr>
              <a:t>расчёте </a:t>
            </a:r>
            <a:r>
              <a:rPr sz="2800" spc="-5" dirty="0">
                <a:latin typeface="Calibri"/>
                <a:cs typeface="Calibri"/>
              </a:rPr>
              <a:t>на 1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га),</a:t>
            </a:r>
            <a:endParaRPr sz="2800">
              <a:latin typeface="Calibri"/>
              <a:cs typeface="Calibri"/>
            </a:endParaRPr>
          </a:p>
          <a:p>
            <a:pPr marL="241300" marR="245110" indent="-228600">
              <a:lnSpc>
                <a:spcPts val="3020"/>
              </a:lnSpc>
              <a:spcBef>
                <a:spcPts val="1019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Покупать </a:t>
            </a:r>
            <a:r>
              <a:rPr sz="2800" spc="-20" dirty="0">
                <a:latin typeface="Calibri"/>
                <a:cs typeface="Calibri"/>
              </a:rPr>
              <a:t>удобрения, </a:t>
            </a:r>
            <a:r>
              <a:rPr sz="2800" spc="-5" dirty="0">
                <a:latin typeface="Calibri"/>
                <a:cs typeface="Calibri"/>
              </a:rPr>
              <a:t>семена,  </a:t>
            </a:r>
            <a:r>
              <a:rPr sz="2800" spc="-35" dirty="0">
                <a:latin typeface="Calibri"/>
                <a:cs typeface="Calibri"/>
              </a:rPr>
              <a:t>ГСМ </a:t>
            </a:r>
            <a:r>
              <a:rPr sz="2800" spc="-5" dirty="0">
                <a:latin typeface="Calibri"/>
                <a:cs typeface="Calibri"/>
              </a:rPr>
              <a:t>–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оптом,</a:t>
            </a:r>
            <a:endParaRPr sz="2800">
              <a:latin typeface="Calibri"/>
              <a:cs typeface="Calibri"/>
            </a:endParaRPr>
          </a:p>
          <a:p>
            <a:pPr marL="241300" marR="274955" indent="-228600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Оформлять </a:t>
            </a:r>
            <a:r>
              <a:rPr sz="2800" spc="-15" dirty="0">
                <a:latin typeface="Calibri"/>
                <a:cs typeface="Calibri"/>
              </a:rPr>
              <a:t>кредиты </a:t>
            </a:r>
            <a:r>
              <a:rPr sz="2800" spc="-5" dirty="0">
                <a:latin typeface="Calibri"/>
                <a:cs typeface="Calibri"/>
              </a:rPr>
              <a:t>и займы  </a:t>
            </a:r>
            <a:r>
              <a:rPr sz="2800" spc="-10" dirty="0">
                <a:latin typeface="Calibri"/>
                <a:cs typeface="Calibri"/>
              </a:rPr>
              <a:t>крупными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суммами,</a:t>
            </a:r>
            <a:endParaRPr sz="2800">
              <a:latin typeface="Calibri"/>
              <a:cs typeface="Calibri"/>
            </a:endParaRPr>
          </a:p>
          <a:p>
            <a:pPr marL="241300" marR="1724660" indent="-228600">
              <a:lnSpc>
                <a:spcPts val="303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Иметь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собственные  </a:t>
            </a:r>
            <a:r>
              <a:rPr sz="2800" spc="-10" dirty="0">
                <a:latin typeface="Calibri"/>
                <a:cs typeface="Calibri"/>
              </a:rPr>
              <a:t>переработку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сбыт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00519" y="1731975"/>
            <a:ext cx="4130040" cy="721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735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Но: в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маленьком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хозяйстве</a:t>
            </a:r>
            <a:r>
              <a:rPr sz="2400" b="1" spc="-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это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ts val="2735"/>
              </a:lnSpc>
            </a:pP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невозможно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77711" y="2840445"/>
            <a:ext cx="5372099" cy="32326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768" y="609676"/>
            <a:ext cx="72263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Почему именно</a:t>
            </a:r>
            <a:r>
              <a:rPr spc="-20" dirty="0"/>
              <a:t> </a:t>
            </a:r>
            <a:r>
              <a:rPr spc="-5" dirty="0"/>
              <a:t>кооперативы?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8768" y="1731975"/>
            <a:ext cx="4911725" cy="4136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Общее </a:t>
            </a:r>
            <a:r>
              <a:rPr sz="2400" b="1" dirty="0">
                <a:latin typeface="Calibri"/>
                <a:cs typeface="Calibri"/>
              </a:rPr>
              <a:t>у </a:t>
            </a:r>
            <a:r>
              <a:rPr sz="2400" b="1" spc="-10" dirty="0">
                <a:latin typeface="Calibri"/>
                <a:cs typeface="Calibri"/>
              </a:rPr>
              <a:t>кооператива </a:t>
            </a:r>
            <a:r>
              <a:rPr sz="2400" b="1" dirty="0">
                <a:latin typeface="Calibri"/>
                <a:cs typeface="Calibri"/>
              </a:rPr>
              <a:t>и </a:t>
            </a:r>
            <a:r>
              <a:rPr sz="2400" b="1" spc="-10" dirty="0">
                <a:latin typeface="Calibri"/>
                <a:cs typeface="Calibri"/>
              </a:rPr>
              <a:t>других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35"/>
              </a:lnSpc>
            </a:pPr>
            <a:r>
              <a:rPr sz="2400" b="1" spc="-5" dirty="0">
                <a:latin typeface="Calibri"/>
                <a:cs typeface="Calibri"/>
              </a:rPr>
              <a:t>организаций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ts val="3190"/>
              </a:lnSpc>
              <a:spcBef>
                <a:spcPts val="35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Совершает </a:t>
            </a:r>
            <a:r>
              <a:rPr sz="2800" spc="-20" dirty="0">
                <a:latin typeface="Calibri"/>
                <a:cs typeface="Calibri"/>
              </a:rPr>
              <a:t>сделки той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же</a:t>
            </a:r>
            <a:endParaRPr sz="2800">
              <a:latin typeface="Calibri"/>
              <a:cs typeface="Calibri"/>
            </a:endParaRPr>
          </a:p>
          <a:p>
            <a:pPr marL="241300" marR="5080">
              <a:lnSpc>
                <a:spcPct val="90000"/>
              </a:lnSpc>
              <a:spcBef>
                <a:spcPts val="170"/>
              </a:spcBef>
            </a:pPr>
            <a:r>
              <a:rPr sz="2800" spc="-5" dirty="0">
                <a:latin typeface="Calibri"/>
                <a:cs typeface="Calibri"/>
              </a:rPr>
              <a:t>правовой </a:t>
            </a:r>
            <a:r>
              <a:rPr sz="2800" spc="-15" dirty="0">
                <a:latin typeface="Calibri"/>
                <a:cs typeface="Calibri"/>
              </a:rPr>
              <a:t>природы: </a:t>
            </a:r>
            <a:r>
              <a:rPr sz="2800" spc="-5" dirty="0">
                <a:latin typeface="Calibri"/>
                <a:cs typeface="Calibri"/>
              </a:rPr>
              <a:t>закупает  </a:t>
            </a:r>
            <a:r>
              <a:rPr sz="2800" spc="-25" dirty="0">
                <a:latin typeface="Calibri"/>
                <a:cs typeface="Calibri"/>
              </a:rPr>
              <a:t>удобрения </a:t>
            </a:r>
            <a:r>
              <a:rPr sz="2800" spc="-15" dirty="0">
                <a:latin typeface="Calibri"/>
                <a:cs typeface="Calibri"/>
              </a:rPr>
              <a:t>оптом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продаёт </a:t>
            </a:r>
            <a:r>
              <a:rPr sz="2800" spc="-5" dirty="0">
                <a:latin typeface="Calibri"/>
                <a:cs typeface="Calibri"/>
              </a:rPr>
              <a:t>их  в </a:t>
            </a:r>
            <a:r>
              <a:rPr sz="2800" spc="-20" dirty="0">
                <a:latin typeface="Calibri"/>
                <a:cs typeface="Calibri"/>
              </a:rPr>
              <a:t>розницу,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перерабатывает</a:t>
            </a:r>
            <a:endParaRPr sz="2800">
              <a:latin typeface="Calibri"/>
              <a:cs typeface="Calibri"/>
            </a:endParaRPr>
          </a:p>
          <a:p>
            <a:pPr marL="241300" marR="118745">
              <a:lnSpc>
                <a:spcPts val="3030"/>
              </a:lnSpc>
              <a:spcBef>
                <a:spcPts val="40"/>
              </a:spcBef>
            </a:pPr>
            <a:r>
              <a:rPr sz="2800" spc="-5" dirty="0">
                <a:latin typeface="Calibri"/>
                <a:cs typeface="Calibri"/>
              </a:rPr>
              <a:t>сырьё, собирает </a:t>
            </a:r>
            <a:r>
              <a:rPr sz="2800" spc="-20" dirty="0">
                <a:latin typeface="Calibri"/>
                <a:cs typeface="Calibri"/>
              </a:rPr>
              <a:t>продукцию </a:t>
            </a:r>
            <a:r>
              <a:rPr sz="2800" spc="-5" dirty="0">
                <a:latin typeface="Calibri"/>
                <a:cs typeface="Calibri"/>
              </a:rPr>
              <a:t>и  </a:t>
            </a:r>
            <a:r>
              <a:rPr sz="2800" spc="-15" dirty="0">
                <a:latin typeface="Calibri"/>
                <a:cs typeface="Calibri"/>
              </a:rPr>
              <a:t>реализует </a:t>
            </a:r>
            <a:r>
              <a:rPr sz="2800" spc="-5" dirty="0">
                <a:latin typeface="Calibri"/>
                <a:cs typeface="Calibri"/>
              </a:rPr>
              <a:t>её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оптом;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Ведёт </a:t>
            </a:r>
            <a:r>
              <a:rPr sz="2800" spc="-15" dirty="0">
                <a:latin typeface="Calibri"/>
                <a:cs typeface="Calibri"/>
              </a:rPr>
              <a:t>такой </a:t>
            </a:r>
            <a:r>
              <a:rPr sz="2800" spc="-20" dirty="0">
                <a:latin typeface="Calibri"/>
                <a:cs typeface="Calibri"/>
              </a:rPr>
              <a:t>же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учёт;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Платит </a:t>
            </a:r>
            <a:r>
              <a:rPr sz="2800" dirty="0">
                <a:latin typeface="Calibri"/>
                <a:cs typeface="Calibri"/>
              </a:rPr>
              <a:t>налоги </a:t>
            </a:r>
            <a:r>
              <a:rPr sz="2800" spc="-5" dirty="0">
                <a:latin typeface="Calibri"/>
                <a:cs typeface="Calibri"/>
              </a:rPr>
              <a:t>в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бюджет.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51828" y="1731975"/>
            <a:ext cx="4852670" cy="3594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Специфика кооператива </a:t>
            </a:r>
            <a:r>
              <a:rPr sz="2400" b="1" spc="-5" dirty="0">
                <a:latin typeface="Calibri"/>
                <a:cs typeface="Calibri"/>
              </a:rPr>
              <a:t>на</a:t>
            </a:r>
            <a:r>
              <a:rPr sz="2400" b="1" spc="2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фоне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35"/>
              </a:lnSpc>
            </a:pPr>
            <a:r>
              <a:rPr sz="2400" b="1" spc="-10" dirty="0">
                <a:latin typeface="Calibri"/>
                <a:cs typeface="Calibri"/>
              </a:rPr>
              <a:t>других</a:t>
            </a:r>
            <a:r>
              <a:rPr sz="2400" b="1" spc="-5" dirty="0">
                <a:latin typeface="Calibri"/>
                <a:cs typeface="Calibri"/>
              </a:rPr>
              <a:t> организаций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15"/>
              </a:spcBef>
              <a:buFont typeface="Arial"/>
              <a:buChar char="•"/>
              <a:tabLst>
                <a:tab pos="241300" algn="l"/>
              </a:tabLst>
            </a:pPr>
            <a:r>
              <a:rPr sz="2500" spc="-10" dirty="0">
                <a:latin typeface="Calibri"/>
                <a:cs typeface="Calibri"/>
              </a:rPr>
              <a:t>Оказывает </a:t>
            </a:r>
            <a:r>
              <a:rPr sz="2500" spc="-5" dirty="0">
                <a:latin typeface="Calibri"/>
                <a:cs typeface="Calibri"/>
              </a:rPr>
              <a:t>услуги своим</a:t>
            </a:r>
            <a:r>
              <a:rPr sz="2500" spc="2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членам;</a:t>
            </a:r>
            <a:endParaRPr sz="2500">
              <a:latin typeface="Calibri"/>
              <a:cs typeface="Calibri"/>
            </a:endParaRPr>
          </a:p>
          <a:p>
            <a:pPr marL="241300" indent="-228600">
              <a:lnSpc>
                <a:spcPts val="2850"/>
              </a:lnSpc>
              <a:spcBef>
                <a:spcPts val="700"/>
              </a:spcBef>
              <a:buFont typeface="Arial"/>
              <a:buChar char="•"/>
              <a:tabLst>
                <a:tab pos="241300" algn="l"/>
              </a:tabLst>
            </a:pPr>
            <a:r>
              <a:rPr sz="2500" spc="-20" dirty="0">
                <a:latin typeface="Calibri"/>
                <a:cs typeface="Calibri"/>
              </a:rPr>
              <a:t>Управляется </a:t>
            </a:r>
            <a:r>
              <a:rPr sz="2500" spc="-5" dirty="0">
                <a:latin typeface="Calibri"/>
                <a:cs typeface="Calibri"/>
              </a:rPr>
              <a:t>своими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членами</a:t>
            </a:r>
            <a:endParaRPr sz="2500">
              <a:latin typeface="Calibri"/>
              <a:cs typeface="Calibri"/>
            </a:endParaRPr>
          </a:p>
          <a:p>
            <a:pPr marL="241300">
              <a:lnSpc>
                <a:spcPts val="2850"/>
              </a:lnSpc>
            </a:pPr>
            <a:r>
              <a:rPr sz="2500" spc="-10" dirty="0">
                <a:latin typeface="Calibri"/>
                <a:cs typeface="Calibri"/>
              </a:rPr>
              <a:t>(теми </a:t>
            </a:r>
            <a:r>
              <a:rPr sz="2500" spc="-15" dirty="0">
                <a:latin typeface="Calibri"/>
                <a:cs typeface="Calibri"/>
              </a:rPr>
              <a:t>же, кому </a:t>
            </a:r>
            <a:r>
              <a:rPr sz="2500" spc="-10" dirty="0">
                <a:latin typeface="Calibri"/>
                <a:cs typeface="Calibri"/>
              </a:rPr>
              <a:t>оказывает</a:t>
            </a:r>
            <a:r>
              <a:rPr sz="2500" spc="1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услуги);</a:t>
            </a:r>
            <a:endParaRPr sz="2500">
              <a:latin typeface="Calibri"/>
              <a:cs typeface="Calibri"/>
            </a:endParaRPr>
          </a:p>
          <a:p>
            <a:pPr marL="241300" marR="160655" indent="-228600">
              <a:lnSpc>
                <a:spcPts val="2700"/>
              </a:lnSpc>
              <a:spcBef>
                <a:spcPts val="1045"/>
              </a:spcBef>
              <a:buFont typeface="Arial"/>
              <a:buChar char="•"/>
              <a:tabLst>
                <a:tab pos="241300" algn="l"/>
              </a:tabLst>
            </a:pPr>
            <a:r>
              <a:rPr sz="2500" spc="-15" dirty="0">
                <a:latin typeface="Calibri"/>
                <a:cs typeface="Calibri"/>
              </a:rPr>
              <a:t>Возглавляется </a:t>
            </a:r>
            <a:r>
              <a:rPr sz="2500" spc="-20" dirty="0">
                <a:latin typeface="Calibri"/>
                <a:cs typeface="Calibri"/>
              </a:rPr>
              <a:t>руководителем </a:t>
            </a:r>
            <a:r>
              <a:rPr sz="2500" spc="-5" dirty="0">
                <a:latin typeface="Calibri"/>
                <a:cs typeface="Calibri"/>
              </a:rPr>
              <a:t>из  числа</a:t>
            </a:r>
            <a:r>
              <a:rPr sz="2500" dirty="0">
                <a:latin typeface="Calibri"/>
                <a:cs typeface="Calibri"/>
              </a:rPr>
              <a:t> членов;</a:t>
            </a:r>
            <a:endParaRPr sz="2500">
              <a:latin typeface="Calibri"/>
              <a:cs typeface="Calibri"/>
            </a:endParaRPr>
          </a:p>
          <a:p>
            <a:pPr marL="241300" marR="117475" indent="-228600">
              <a:lnSpc>
                <a:spcPts val="27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500" spc="-20" dirty="0">
                <a:latin typeface="Calibri"/>
                <a:cs typeface="Calibri"/>
              </a:rPr>
              <a:t>Целью </a:t>
            </a:r>
            <a:r>
              <a:rPr sz="2500" spc="-10" dirty="0">
                <a:latin typeface="Calibri"/>
                <a:cs typeface="Calibri"/>
              </a:rPr>
              <a:t>деятельности является </a:t>
            </a:r>
            <a:r>
              <a:rPr sz="2500" spc="-5" dirty="0">
                <a:latin typeface="Calibri"/>
                <a:cs typeface="Calibri"/>
              </a:rPr>
              <a:t>не  прибыль, а </a:t>
            </a:r>
            <a:r>
              <a:rPr sz="2500" spc="-10" dirty="0">
                <a:latin typeface="Calibri"/>
                <a:cs typeface="Calibri"/>
              </a:rPr>
              <a:t>экономия для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членов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3595</Words>
  <Application>Microsoft Office PowerPoint</Application>
  <PresentationFormat>Широкоэкранный</PresentationFormat>
  <Paragraphs>545</Paragraphs>
  <Slides>49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6" baseType="lpstr">
      <vt:lpstr>Arial</vt:lpstr>
      <vt:lpstr>Calibri</vt:lpstr>
      <vt:lpstr>Calibri Light</vt:lpstr>
      <vt:lpstr>Times New Roman</vt:lpstr>
      <vt:lpstr>Trebuchet MS</vt:lpstr>
      <vt:lpstr>Wingdings</vt:lpstr>
      <vt:lpstr>Office Theme</vt:lpstr>
      <vt:lpstr>Основы сельскохозяйственной  потребительской кооперации</vt:lpstr>
      <vt:lpstr>Решаемая задача: Для чего нужна кооперация</vt:lpstr>
      <vt:lpstr>ВСХП-2016</vt:lpstr>
      <vt:lpstr>Презентация PowerPoint</vt:lpstr>
      <vt:lpstr>Как решается эта задача?</vt:lpstr>
      <vt:lpstr>Неоправданно ожидать от развития  сельскохозяйственной потребительской  кооперации</vt:lpstr>
      <vt:lpstr>Сельскохозяйственное производство – это  постоянное участие в сделках</vt:lpstr>
      <vt:lpstr>Оптом - дешевле</vt:lpstr>
      <vt:lpstr>Почему именно кооперативы?</vt:lpstr>
      <vt:lpstr>На кого работает молзавод:  4 примера (часть 1)</vt:lpstr>
      <vt:lpstr>На кого работает молзавод:  4 примера (часть 2)</vt:lpstr>
      <vt:lpstr>Федеральный закон от 08.12.1995 г. № 193 -ФЗ «О сельскохозяйственной кооперации»</vt:lpstr>
      <vt:lpstr>Разновидности сельскохозяйственных кооперативов, создаваемых в России на  основании Федерального закона «О сельскохозяйственной кооперации»</vt:lpstr>
      <vt:lpstr>Основные виды сельскохозяйственных потребительских  кооперативов</vt:lpstr>
      <vt:lpstr>Этапы создания СПоК</vt:lpstr>
      <vt:lpstr>Структура органов управления сельскохозяйственного кооператива</vt:lpstr>
      <vt:lpstr>Исключительная компетенция общего собрания</vt:lpstr>
      <vt:lpstr>Созыв общего собрания</vt:lpstr>
      <vt:lpstr>Порядок принятия решений общим  собранием</vt:lpstr>
      <vt:lpstr>Обязательные элементы протокола общего  собрания</vt:lpstr>
      <vt:lpstr>Прочие требования к протоколу общего  собрания</vt:lpstr>
      <vt:lpstr>Функции Наблюдательного совета</vt:lpstr>
      <vt:lpstr>Компетенция правления</vt:lpstr>
      <vt:lpstr>Председатель Кооператива</vt:lpstr>
      <vt:lpstr>Основные документы кооператива</vt:lpstr>
      <vt:lpstr>Обязательные требования к Уставу сельскохозяйственного  кооператива (статья 11 Федерального закона 193-ФЗ)</vt:lpstr>
      <vt:lpstr>Требования к членам сельскохозяйственного потребительского кооператива (не менее 2 юрлиц или 5 граждан; в кредитных – не менее 5 юрлиц или 15 граждан)</vt:lpstr>
      <vt:lpstr>Дополнительные требования Устава  Кооператива к членам</vt:lpstr>
      <vt:lpstr>Особенности ассоциированного членства</vt:lpstr>
      <vt:lpstr>Источники формирования имущества  кооператива</vt:lpstr>
      <vt:lpstr>Собственные средства СПоК состоят из</vt:lpstr>
      <vt:lpstr>Формирование паевого фонда</vt:lpstr>
      <vt:lpstr>Движение паёв в кооперативе</vt:lpstr>
      <vt:lpstr>Резервный фонд кооператива</vt:lpstr>
      <vt:lpstr>Общая схема построения учета доходов и расходов  сельскохозяйственного потребительского кооператива</vt:lpstr>
      <vt:lpstr>Кооперативе может планировать или не  планировать получение прибыли</vt:lpstr>
      <vt:lpstr>Финансовый результат (прибыль) СПоК</vt:lpstr>
      <vt:lpstr>Распределение прибыли кооператива</vt:lpstr>
      <vt:lpstr>Ревизионный контроль кооператива</vt:lpstr>
      <vt:lpstr>Кооперативная инфраструктура согласно  193-ФЗ</vt:lpstr>
      <vt:lpstr>Почему тогда кооперативы не вытеснили  частный бизнес в пореформенной России?</vt:lpstr>
      <vt:lpstr>Кооперирование полезно, но предполагает  несение издержек</vt:lpstr>
      <vt:lpstr>Три необходимых условия деятельности  кооператива</vt:lpstr>
      <vt:lpstr>Когда создание сельскохозяйственного  потребительского кооператива противопоказано? Случай № 1</vt:lpstr>
      <vt:lpstr>Когда создание сельскохозяйственного  потребительского кооператива противопоказано? Случай № 2</vt:lpstr>
      <vt:lpstr>Когда создание сельскохозяйственного  потребительского кооператива противопоказано? Случай № 3</vt:lpstr>
      <vt:lpstr>Когда создание сельскохозяйственного  потребительского кооператива противопоказано? Случай № 4</vt:lpstr>
      <vt:lpstr>Когда создание сельскохозяйственного  потребительского кооператива противопоказано? Случай № 5</vt:lpstr>
      <vt:lpstr>РССК по Курской области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создания и экономическая сущность сельскохозяйственных потребительских кооперативов</dc:title>
  <dc:creator>Efremov Nikolay</dc:creator>
  <cp:lastModifiedBy>Ирина Минеева</cp:lastModifiedBy>
  <cp:revision>2</cp:revision>
  <dcterms:created xsi:type="dcterms:W3CDTF">2020-11-25T00:34:43Z</dcterms:created>
  <dcterms:modified xsi:type="dcterms:W3CDTF">2020-11-25T21:28:24Z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2018-06-07T00:00:00Z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2020-11-25T00:00:00Z</vt:filetime>
  </property>
</Properties>
</file>