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8768" y="2022473"/>
            <a:ext cx="4483100" cy="384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828" y="2061717"/>
            <a:ext cx="4648200" cy="391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85544" y="140157"/>
            <a:ext cx="8818245" cy="575945"/>
          </a:xfrm>
          <a:custGeom>
            <a:avLst/>
            <a:gdLst/>
            <a:ahLst/>
            <a:cxnLst/>
            <a:rect l="l" t="t" r="r" b="b"/>
            <a:pathLst>
              <a:path w="8818245" h="575945">
                <a:moveTo>
                  <a:pt x="0" y="575487"/>
                </a:moveTo>
                <a:lnTo>
                  <a:pt x="8817864" y="575487"/>
                </a:lnTo>
                <a:lnTo>
                  <a:pt x="8817864" y="0"/>
                </a:lnTo>
                <a:lnTo>
                  <a:pt x="0" y="0"/>
                </a:lnTo>
                <a:lnTo>
                  <a:pt x="0" y="575487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312920" y="117347"/>
            <a:ext cx="3636264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22092" y="362711"/>
            <a:ext cx="629411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77184" y="362711"/>
            <a:ext cx="4509516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12380" y="362711"/>
            <a:ext cx="13716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709659" y="362711"/>
            <a:ext cx="475488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0376" y="307924"/>
            <a:ext cx="10331246" cy="1301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240" y="1717547"/>
            <a:ext cx="10383519" cy="429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312076"/>
            <a:ext cx="10363200" cy="20313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ОСНОВЫ СОЗДАНИЯ И ПОРЯДОК ОБРАЗОВАНИЯ СПОК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161366"/>
              </p:ext>
            </p:extLst>
          </p:nvPr>
        </p:nvGraphicFramePr>
        <p:xfrm>
          <a:off x="15240" y="-30480"/>
          <a:ext cx="2666999" cy="17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3" imgW="1924578" imgH="1234440" progId="CorelDraw.Graphic.17">
                  <p:embed/>
                </p:oleObj>
              </mc:Choice>
              <mc:Fallback>
                <p:oleObj name="CorelDRAW" r:id="rId3" imgW="1924578" imgH="123444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" y="-30480"/>
                        <a:ext cx="2666999" cy="171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46969"/>
              </p:ext>
            </p:extLst>
          </p:nvPr>
        </p:nvGraphicFramePr>
        <p:xfrm>
          <a:off x="9555163" y="1"/>
          <a:ext cx="2636837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5" imgW="1919719" imgH="1919777" progId="CorelDraw.Graphic.17">
                  <p:embed/>
                </p:oleObj>
              </mc:Choice>
              <mc:Fallback>
                <p:oleObj name="CorelDRAW" r:id="rId5" imgW="1919719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5163" y="1"/>
                        <a:ext cx="2636837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389031"/>
              </p:ext>
            </p:extLst>
          </p:nvPr>
        </p:nvGraphicFramePr>
        <p:xfrm>
          <a:off x="0" y="4343401"/>
          <a:ext cx="33153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7" imgW="2530476" imgH="1919777" progId="CorelDraw.Graphic.17">
                  <p:embed/>
                </p:oleObj>
              </mc:Choice>
              <mc:Fallback>
                <p:oleObj name="CorelDRAW" r:id="rId7" imgW="2530476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343401"/>
                        <a:ext cx="3315363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936332"/>
              </p:ext>
            </p:extLst>
          </p:nvPr>
        </p:nvGraphicFramePr>
        <p:xfrm>
          <a:off x="8898798" y="5333998"/>
          <a:ext cx="3282316" cy="152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DRAW" r:id="rId9" imgW="2691494" imgH="1248689" progId="CorelDraw.Graphic.17">
                  <p:embed/>
                </p:oleObj>
              </mc:Choice>
              <mc:Fallback>
                <p:oleObj name="CorelDRAW" r:id="rId9" imgW="2691494" imgH="124868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98798" y="5333998"/>
                        <a:ext cx="3282316" cy="152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5" y="4058719"/>
            <a:ext cx="3097451" cy="25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3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8981" y="1997163"/>
            <a:ext cx="10134600" cy="1723549"/>
          </a:xfrm>
        </p:spPr>
        <p:txBody>
          <a:bodyPr/>
          <a:lstStyle/>
          <a:p>
            <a:pPr algn="just"/>
            <a:r>
              <a:rPr lang="ru-RU" dirty="0"/>
              <a:t>Правовыми основами создания и деятельности сельскохозяйственных потребительских кооперативов являются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кодекс РФ и Феде­ральный закон от 08.12.1995   №193-ФЗ «О сельскохозяйственной коопера­ции».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2769"/>
              </p:ext>
            </p:extLst>
          </p:nvPr>
        </p:nvGraphicFramePr>
        <p:xfrm>
          <a:off x="1" y="1"/>
          <a:ext cx="2666999" cy="17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orelDRAW" r:id="rId3" imgW="1924578" imgH="1234440" progId="CorelDraw.Graphic.17">
                  <p:embed/>
                </p:oleObj>
              </mc:Choice>
              <mc:Fallback>
                <p:oleObj name="CorelDRAW" r:id="rId3" imgW="1924578" imgH="123444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2666999" cy="171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986990"/>
              </p:ext>
            </p:extLst>
          </p:nvPr>
        </p:nvGraphicFramePr>
        <p:xfrm>
          <a:off x="9555163" y="1"/>
          <a:ext cx="2636837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orelDRAW" r:id="rId5" imgW="1919719" imgH="1919777" progId="CorelDraw.Graphic.17">
                  <p:embed/>
                </p:oleObj>
              </mc:Choice>
              <mc:Fallback>
                <p:oleObj name="CorelDRAW" r:id="rId5" imgW="1919719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5163" y="1"/>
                        <a:ext cx="2636837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07555"/>
              </p:ext>
            </p:extLst>
          </p:nvPr>
        </p:nvGraphicFramePr>
        <p:xfrm>
          <a:off x="0" y="4343401"/>
          <a:ext cx="33153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orelDRAW" r:id="rId7" imgW="2530476" imgH="1919777" progId="CorelDraw.Graphic.17">
                  <p:embed/>
                </p:oleObj>
              </mc:Choice>
              <mc:Fallback>
                <p:oleObj name="CorelDRAW" r:id="rId7" imgW="2530476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343401"/>
                        <a:ext cx="3315363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82557"/>
              </p:ext>
            </p:extLst>
          </p:nvPr>
        </p:nvGraphicFramePr>
        <p:xfrm>
          <a:off x="8898798" y="5333998"/>
          <a:ext cx="3282316" cy="152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orelDRAW" r:id="rId9" imgW="2691494" imgH="1248689" progId="CorelDraw.Graphic.17">
                  <p:embed/>
                </p:oleObj>
              </mc:Choice>
              <mc:Fallback>
                <p:oleObj name="CorelDRAW" r:id="rId9" imgW="2691494" imgH="124868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98798" y="5333998"/>
                        <a:ext cx="3282316" cy="152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72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" y="1"/>
          <a:ext cx="2666999" cy="17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orelDRAW" r:id="rId3" imgW="1924578" imgH="1234440" progId="CorelDraw.Graphic.17">
                  <p:embed/>
                </p:oleObj>
              </mc:Choice>
              <mc:Fallback>
                <p:oleObj name="CorelDRAW" r:id="rId3" imgW="1924578" imgH="123444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2666999" cy="171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9555163" y="1"/>
          <a:ext cx="2636837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orelDRAW" r:id="rId5" imgW="1919719" imgH="1919777" progId="CorelDraw.Graphic.17">
                  <p:embed/>
                </p:oleObj>
              </mc:Choice>
              <mc:Fallback>
                <p:oleObj name="CorelDRAW" r:id="rId5" imgW="1919719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5163" y="1"/>
                        <a:ext cx="2636837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4343401"/>
          <a:ext cx="33153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orelDRAW" r:id="rId7" imgW="2530476" imgH="1919777" progId="CorelDraw.Graphic.17">
                  <p:embed/>
                </p:oleObj>
              </mc:Choice>
              <mc:Fallback>
                <p:oleObj name="CorelDRAW" r:id="rId7" imgW="2530476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343401"/>
                        <a:ext cx="3315363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898798" y="5333998"/>
          <a:ext cx="3282316" cy="152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orelDRAW" r:id="rId9" imgW="2691494" imgH="1248689" progId="CorelDraw.Graphic.17">
                  <p:embed/>
                </p:oleObj>
              </mc:Choice>
              <mc:Fallback>
                <p:oleObj name="CorelDRAW" r:id="rId9" imgW="2691494" imgH="124868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98798" y="5333998"/>
                        <a:ext cx="3282316" cy="152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925353"/>
            <a:ext cx="10383519" cy="5170646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Действующим законодательством регламентированы следующие огра­ничения по созданию и деятельности потребительских кооперативов: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dirty="0"/>
              <a:t>потребительский кооператив образуется, если в его состав входит не менее 2 юридических лиц или не менее 3 граждан;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dirty="0"/>
              <a:t>не менее 50% от объема работ (услуг), выполняемых потребитель­скими кооперативами, должно осуществляться для членов кооператива;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dirty="0"/>
              <a:t>наименование потребительского кооператива должно содержать ука­зание на основную цель его деятельности, а также слова «сельскохозяйст­венный потребительский кооператив».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79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39224"/>
              </p:ext>
            </p:extLst>
          </p:nvPr>
        </p:nvGraphicFramePr>
        <p:xfrm>
          <a:off x="0" y="4343401"/>
          <a:ext cx="33153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orelDRAW" r:id="rId3" imgW="2530476" imgH="1919777" progId="CorelDraw.Graphic.17">
                  <p:embed/>
                </p:oleObj>
              </mc:Choice>
              <mc:Fallback>
                <p:oleObj name="CorelDRAW" r:id="rId3" imgW="2530476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343401"/>
                        <a:ext cx="3315363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76527"/>
              </p:ext>
            </p:extLst>
          </p:nvPr>
        </p:nvGraphicFramePr>
        <p:xfrm>
          <a:off x="9555163" y="1"/>
          <a:ext cx="2636837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orelDRAW" r:id="rId5" imgW="1919719" imgH="1919777" progId="CorelDraw.Graphic.17">
                  <p:embed/>
                </p:oleObj>
              </mc:Choice>
              <mc:Fallback>
                <p:oleObj name="CorelDRAW" r:id="rId5" imgW="1919719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5163" y="1"/>
                        <a:ext cx="2636837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" y="1"/>
          <a:ext cx="2666999" cy="17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orelDRAW" r:id="rId7" imgW="1924578" imgH="1234440" progId="CorelDraw.Graphic.17">
                  <p:embed/>
                </p:oleObj>
              </mc:Choice>
              <mc:Fallback>
                <p:oleObj name="CorelDRAW" r:id="rId7" imgW="1924578" imgH="123444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2666999" cy="171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898798" y="5333998"/>
          <a:ext cx="3282316" cy="152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orelDRAW" r:id="rId9" imgW="2691494" imgH="1248689" progId="CorelDraw.Graphic.17">
                  <p:embed/>
                </p:oleObj>
              </mc:Choice>
              <mc:Fallback>
                <p:oleObj name="CorelDRAW" r:id="rId9" imgW="2691494" imgH="124868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98798" y="5333998"/>
                        <a:ext cx="3282316" cy="152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391841"/>
            <a:ext cx="10383519" cy="3693319"/>
          </a:xfrm>
        </p:spPr>
        <p:txBody>
          <a:bodyPr/>
          <a:lstStyle/>
          <a:p>
            <a:pPr algn="just"/>
            <a:r>
              <a:rPr lang="ru-RU" sz="2400" dirty="0"/>
              <a:t>Для создания сельскохозяйственного потребительского кооператива граждане и(или) юридические лица, изъявившие такое желание, организовывают общее собрание, на котором в обязательном порядке обсуждаются вопросы, связанные с наименованием кооператива, его основным видом деятельности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Избираются </a:t>
            </a:r>
            <a:r>
              <a:rPr lang="ru-RU" sz="2400" dirty="0"/>
              <a:t>органы правления кооператива, утверждается устав деятельности и положения о взносах в кооператив. </a:t>
            </a:r>
            <a:endParaRPr lang="ru-RU" sz="2400" dirty="0" smtClean="0"/>
          </a:p>
          <a:p>
            <a:pPr algn="just"/>
            <a:r>
              <a:rPr lang="ru-RU" sz="2400" dirty="0" smtClean="0"/>
              <a:t>Те </a:t>
            </a:r>
            <a:r>
              <a:rPr lang="ru-RU" sz="2400" dirty="0"/>
              <a:t>или иные решения принимаются большинством голосов, причём каждый член кооператива равен при голосовании вне зависимости от своего взноса и роли в организации. Все решения в обязательном порядке подлежат протоколированию с указанием присутствующих лиц и наличием их подписи.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46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" y="1"/>
          <a:ext cx="2666999" cy="17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orelDRAW" r:id="rId3" imgW="1924578" imgH="1234440" progId="CorelDraw.Graphic.17">
                  <p:embed/>
                </p:oleObj>
              </mc:Choice>
              <mc:Fallback>
                <p:oleObj name="CorelDRAW" r:id="rId3" imgW="1924578" imgH="123444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2666999" cy="171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9555163" y="1"/>
          <a:ext cx="2636837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orelDRAW" r:id="rId5" imgW="1919719" imgH="1919777" progId="CorelDraw.Graphic.17">
                  <p:embed/>
                </p:oleObj>
              </mc:Choice>
              <mc:Fallback>
                <p:oleObj name="CorelDRAW" r:id="rId5" imgW="1919719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5163" y="1"/>
                        <a:ext cx="2636837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4343401"/>
          <a:ext cx="33153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CorelDRAW" r:id="rId7" imgW="2530476" imgH="1919777" progId="CorelDraw.Graphic.17">
                  <p:embed/>
                </p:oleObj>
              </mc:Choice>
              <mc:Fallback>
                <p:oleObj name="CorelDRAW" r:id="rId7" imgW="2530476" imgH="191977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343401"/>
                        <a:ext cx="3315363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898798" y="5333998"/>
          <a:ext cx="3282316" cy="152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orelDRAW" r:id="rId9" imgW="2691494" imgH="1248689" progId="CorelDraw.Graphic.17">
                  <p:embed/>
                </p:oleObj>
              </mc:Choice>
              <mc:Fallback>
                <p:oleObj name="CorelDRAW" r:id="rId9" imgW="2691494" imgH="124868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98798" y="5333998"/>
                        <a:ext cx="3282316" cy="152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029241"/>
            <a:ext cx="10383519" cy="4062651"/>
          </a:xfrm>
        </p:spPr>
        <p:txBody>
          <a:bodyPr/>
          <a:lstStyle/>
          <a:p>
            <a:pPr algn="just"/>
            <a:r>
              <a:rPr lang="ru-RU" sz="2400" dirty="0"/>
              <a:t>Утвердив уставные документы и выбрав органы управления, кооператив подлежит обязательной государственной регистрации в местных органах налоговой службы. </a:t>
            </a:r>
            <a:endParaRPr lang="ru-RU" sz="2400" dirty="0" smtClean="0"/>
          </a:p>
          <a:p>
            <a:pPr algn="just"/>
            <a:r>
              <a:rPr lang="ru-RU" sz="2400" dirty="0" smtClean="0"/>
              <a:t>При </a:t>
            </a:r>
            <a:r>
              <a:rPr lang="ru-RU" sz="2400" dirty="0"/>
              <a:t>подаче заявления на государственную регистрацию необходимо уплатить государственную пошлину, размер которой определяется налоговой службой, а также предоставить протокол общего учредительного собрания членов кооператива, устав кооператива и паспортные данные учредителей кооператива. </a:t>
            </a:r>
            <a:endParaRPr lang="ru-RU" sz="2400" dirty="0" smtClean="0"/>
          </a:p>
          <a:p>
            <a:pPr algn="just"/>
            <a:r>
              <a:rPr lang="ru-RU" sz="2400" dirty="0" smtClean="0"/>
              <a:t>Явка </a:t>
            </a:r>
            <a:r>
              <a:rPr lang="ru-RU" sz="2400" dirty="0"/>
              <a:t>всех учредителей на процедуру регистрации обязательна.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Сельскохозяйственный потребительский кооператив считается созданным с момента его государственной регистрации.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12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269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Wingdings</vt:lpstr>
      <vt:lpstr>Office Theme</vt:lpstr>
      <vt:lpstr>CorelDRAW</vt:lpstr>
      <vt:lpstr>ПРАВОВЫЕ ОСНОВЫ СОЗДАНИЯ И ПОРЯДОК ОБРАЗОВАНИЯ СПОК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создания и экономическая сущность сельскохозяйственных потребительских кооперативов</dc:title>
  <dc:creator>Efremov Nikolay</dc:creator>
  <cp:lastModifiedBy>user</cp:lastModifiedBy>
  <cp:revision>5</cp:revision>
  <dcterms:created xsi:type="dcterms:W3CDTF">2020-11-25T00:34:43Z</dcterms:created>
  <dcterms:modified xsi:type="dcterms:W3CDTF">2023-12-12T07:09:49Z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2020-11-25T00:00:00Z</vt:filetime>
  </property>
</Properties>
</file>