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  <p:sldMasterId id="2147483717" r:id="rId2"/>
    <p:sldMasterId id="2147483721" r:id="rId3"/>
    <p:sldMasterId id="2147483695" r:id="rId4"/>
    <p:sldMasterId id="2147483671" r:id="rId5"/>
  </p:sldMasterIdLst>
  <p:notesMasterIdLst>
    <p:notesMasterId r:id="rId14"/>
  </p:notesMasterIdLst>
  <p:sldIdLst>
    <p:sldId id="515" r:id="rId6"/>
    <p:sldId id="533" r:id="rId7"/>
    <p:sldId id="510" r:id="rId8"/>
    <p:sldId id="519" r:id="rId9"/>
    <p:sldId id="537" r:id="rId10"/>
    <p:sldId id="534" r:id="rId11"/>
    <p:sldId id="529" r:id="rId12"/>
    <p:sldId id="535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54A30A-E31D-4106-82FF-67A24E819ED3}">
          <p14:sldIdLst>
            <p14:sldId id="515"/>
            <p14:sldId id="533"/>
            <p14:sldId id="510"/>
            <p14:sldId id="519"/>
            <p14:sldId id="537"/>
            <p14:sldId id="534"/>
            <p14:sldId id="529"/>
            <p14:sldId id="535"/>
          </p14:sldIdLst>
        </p14:section>
      </p14:sectionLst>
    </p:ext>
    <p:ext uri="{EFAFB233-063F-42B5-8137-9DF3F51BA10A}">
      <p15:sldGuideLst xmlns:p15="http://schemas.microsoft.com/office/powerpoint/2012/main">
        <p15:guide id="2" pos="211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слав Меркулов" initials="" lastIdx="2" clrIdx="0"/>
  <p:cmAuthor id="2" name="Арбузова Ирина Валерьевна" initials="АИВ" lastIdx="4" clrIdx="1"/>
  <p:cmAuthor id="3" name="Юлия Владимировна Андрийчук" initials="ЮВА" lastIdx="6" clrIdx="2">
    <p:extLst>
      <p:ext uri="{19B8F6BF-5375-455C-9EA6-DF929625EA0E}">
        <p15:presenceInfo xmlns:p15="http://schemas.microsoft.com/office/powerpoint/2012/main" userId="Юлия Владимировна Андрийчук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8944"/>
    <a:srgbClr val="707FB0"/>
    <a:srgbClr val="080808"/>
    <a:srgbClr val="DFE2ED"/>
    <a:srgbClr val="A9B2CF"/>
    <a:srgbClr val="3E7DDA"/>
    <a:srgbClr val="0F7535"/>
    <a:srgbClr val="9DD69A"/>
    <a:srgbClr val="D69E16"/>
    <a:srgbClr val="6CC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284" autoAdjust="0"/>
    <p:restoredTop sz="96374" autoAdjust="0"/>
  </p:normalViewPr>
  <p:slideViewPr>
    <p:cSldViewPr snapToGrid="0">
      <p:cViewPr varScale="1">
        <p:scale>
          <a:sx n="111" d="100"/>
          <a:sy n="111" d="100"/>
        </p:scale>
        <p:origin x="1128" y="78"/>
      </p:cViewPr>
      <p:guideLst>
        <p:guide pos="211"/>
        <p:guide orient="horz" pos="22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A2E428-6214-4388-ABD8-A084371074B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41C72AF-78F6-48D8-9AB0-91CDE1D6F04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СХТП-партнеров</a:t>
          </a:r>
        </a:p>
      </dgm:t>
    </dgm:pt>
    <dgm:pt modelId="{40E96024-05DE-4A7B-945F-1503223C0DBE}" type="par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9221E53-3AC3-402F-8824-43AE5FDCB0C7}" type="sibTrans" cxnId="{70A63041-288C-4973-9EBF-153E88BBD0B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060769-EAFF-4F40-B04D-ED15D485B62A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Полный перечень необходимых документов </a:t>
          </a:r>
        </a:p>
      </dgm:t>
    </dgm:pt>
    <dgm:pt modelId="{554691DE-65F4-45E5-861B-649BF2BF781E}" type="par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F305789-372A-4992-8A32-C720152D5AF5}" type="sibTrans" cxnId="{1AB7A886-C1D4-4F7B-B11C-A3D81B57FCC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CF9B089-AA04-41FD-AFB5-743E2A329EA8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Где получить консультацию</a:t>
          </a:r>
        </a:p>
      </dgm:t>
    </dgm:pt>
    <dgm:pt modelId="{FA1C128D-7FB6-44B7-9E9C-01A2E6BB2548}" type="par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8670E6-A4FE-4767-AED8-F8BA075A4D4D}" type="sibTrans" cxnId="{A6282A4D-83AD-43F8-8F63-D18630A10A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35170C-FB4F-495C-83A1-29DE9D95415F}" type="pres">
      <dgm:prSet presAssocID="{7CA2E428-6214-4388-ABD8-A084371074B5}" presName="Name0" presStyleCnt="0">
        <dgm:presLayoutVars>
          <dgm:chMax val="7"/>
          <dgm:chPref val="7"/>
          <dgm:dir/>
        </dgm:presLayoutVars>
      </dgm:prSet>
      <dgm:spPr/>
    </dgm:pt>
    <dgm:pt modelId="{3DE98A79-7FB0-4B79-9346-4B4D6B5B2CA0}" type="pres">
      <dgm:prSet presAssocID="{7CA2E428-6214-4388-ABD8-A084371074B5}" presName="Name1" presStyleCnt="0"/>
      <dgm:spPr/>
    </dgm:pt>
    <dgm:pt modelId="{09F27E6B-1122-4447-A7E1-533A577BC6B9}" type="pres">
      <dgm:prSet presAssocID="{7CA2E428-6214-4388-ABD8-A084371074B5}" presName="cycle" presStyleCnt="0"/>
      <dgm:spPr/>
    </dgm:pt>
    <dgm:pt modelId="{1CA1EA85-7253-4B85-8EED-841610D1258A}" type="pres">
      <dgm:prSet presAssocID="{7CA2E428-6214-4388-ABD8-A084371074B5}" presName="srcNode" presStyleLbl="node1" presStyleIdx="0" presStyleCnt="3"/>
      <dgm:spPr/>
    </dgm:pt>
    <dgm:pt modelId="{53C5E9A1-478B-4DEE-B462-66505A9B9010}" type="pres">
      <dgm:prSet presAssocID="{7CA2E428-6214-4388-ABD8-A084371074B5}" presName="conn" presStyleLbl="parChTrans1D2" presStyleIdx="0" presStyleCnt="1"/>
      <dgm:spPr/>
    </dgm:pt>
    <dgm:pt modelId="{736D132E-BBC7-434B-A533-1334444CCDC6}" type="pres">
      <dgm:prSet presAssocID="{7CA2E428-6214-4388-ABD8-A084371074B5}" presName="extraNode" presStyleLbl="node1" presStyleIdx="0" presStyleCnt="3"/>
      <dgm:spPr/>
    </dgm:pt>
    <dgm:pt modelId="{8B3AB1D2-DE9E-4D80-95C1-E4DE057FB491}" type="pres">
      <dgm:prSet presAssocID="{7CA2E428-6214-4388-ABD8-A084371074B5}" presName="dstNode" presStyleLbl="node1" presStyleIdx="0" presStyleCnt="3"/>
      <dgm:spPr/>
    </dgm:pt>
    <dgm:pt modelId="{5067A844-38F0-402F-AB92-906E68D9356F}" type="pres">
      <dgm:prSet presAssocID="{F41C72AF-78F6-48D8-9AB0-91CDE1D6F040}" presName="text_1" presStyleLbl="node1" presStyleIdx="0" presStyleCnt="3">
        <dgm:presLayoutVars>
          <dgm:bulletEnabled val="1"/>
        </dgm:presLayoutVars>
      </dgm:prSet>
      <dgm:spPr/>
    </dgm:pt>
    <dgm:pt modelId="{E4FDC644-446C-4F3B-87C0-34A21FC14243}" type="pres">
      <dgm:prSet presAssocID="{F41C72AF-78F6-48D8-9AB0-91CDE1D6F040}" presName="accent_1" presStyleCnt="0"/>
      <dgm:spPr/>
    </dgm:pt>
    <dgm:pt modelId="{C0EB9D6B-E7D9-455C-AC08-06DE86952569}" type="pres">
      <dgm:prSet presAssocID="{F41C72AF-78F6-48D8-9AB0-91CDE1D6F040}" presName="accentRepeatNode" presStyleLbl="solidFgAcc1" presStyleIdx="0" presStyleCnt="3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43826C68-CBFA-4CEB-83E1-E50F36F9D8D4}" type="pres">
      <dgm:prSet presAssocID="{17060769-EAFF-4F40-B04D-ED15D485B62A}" presName="text_2" presStyleLbl="node1" presStyleIdx="1" presStyleCnt="3">
        <dgm:presLayoutVars>
          <dgm:bulletEnabled val="1"/>
        </dgm:presLayoutVars>
      </dgm:prSet>
      <dgm:spPr/>
    </dgm:pt>
    <dgm:pt modelId="{41667D5C-C00C-4117-B897-298577F6A912}" type="pres">
      <dgm:prSet presAssocID="{17060769-EAFF-4F40-B04D-ED15D485B62A}" presName="accent_2" presStyleCnt="0"/>
      <dgm:spPr/>
    </dgm:pt>
    <dgm:pt modelId="{F4E75DFA-3B8D-4158-9DDF-6420C218B81E}" type="pres">
      <dgm:prSet presAssocID="{17060769-EAFF-4F40-B04D-ED15D485B62A}" presName="accentRepeatNode" presStyleLbl="solidFgAcc1" presStyleIdx="1" presStyleCnt="3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37BF96F4-5BD4-496D-B835-55EB8C6780AF}" type="pres">
      <dgm:prSet presAssocID="{7CF9B089-AA04-41FD-AFB5-743E2A329EA8}" presName="text_3" presStyleLbl="node1" presStyleIdx="2" presStyleCnt="3" custLinFactNeighborX="745" custLinFactNeighborY="-1259">
        <dgm:presLayoutVars>
          <dgm:bulletEnabled val="1"/>
        </dgm:presLayoutVars>
      </dgm:prSet>
      <dgm:spPr/>
    </dgm:pt>
    <dgm:pt modelId="{F84646CB-71A1-482A-8625-6D8101D562B1}" type="pres">
      <dgm:prSet presAssocID="{7CF9B089-AA04-41FD-AFB5-743E2A329EA8}" presName="accent_3" presStyleCnt="0"/>
      <dgm:spPr/>
    </dgm:pt>
    <dgm:pt modelId="{2C81C66E-032D-44CA-91BE-4C5A93593C21}" type="pres">
      <dgm:prSet presAssocID="{7CF9B089-AA04-41FD-AFB5-743E2A329EA8}" presName="accentRepeatNode" presStyleLbl="solidFgAcc1" presStyleIdx="2" presStyleCnt="3"/>
      <dgm:spPr>
        <a:solidFill>
          <a:schemeClr val="bg1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</dgm:ptLst>
  <dgm:cxnLst>
    <dgm:cxn modelId="{39C47F0A-7009-4E68-8ED4-BCA0F17D4974}" type="presOf" srcId="{17060769-EAFF-4F40-B04D-ED15D485B62A}" destId="{43826C68-CBFA-4CEB-83E1-E50F36F9D8D4}" srcOrd="0" destOrd="0" presId="urn:microsoft.com/office/officeart/2008/layout/VerticalCurvedList"/>
    <dgm:cxn modelId="{70A63041-288C-4973-9EBF-153E88BBD0B4}" srcId="{7CA2E428-6214-4388-ABD8-A084371074B5}" destId="{F41C72AF-78F6-48D8-9AB0-91CDE1D6F040}" srcOrd="0" destOrd="0" parTransId="{40E96024-05DE-4A7B-945F-1503223C0DBE}" sibTransId="{E9221E53-3AC3-402F-8824-43AE5FDCB0C7}"/>
    <dgm:cxn modelId="{02BF0F62-0934-43D6-B6CA-3D9B6867C574}" type="presOf" srcId="{7CA2E428-6214-4388-ABD8-A084371074B5}" destId="{CF35170C-FB4F-495C-83A1-29DE9D95415F}" srcOrd="0" destOrd="0" presId="urn:microsoft.com/office/officeart/2008/layout/VerticalCurvedList"/>
    <dgm:cxn modelId="{A28ED24A-C4E8-4F0F-8D9D-C7F51B95AE61}" type="presOf" srcId="{F41C72AF-78F6-48D8-9AB0-91CDE1D6F040}" destId="{5067A844-38F0-402F-AB92-906E68D9356F}" srcOrd="0" destOrd="0" presId="urn:microsoft.com/office/officeart/2008/layout/VerticalCurvedList"/>
    <dgm:cxn modelId="{A6282A4D-83AD-43F8-8F63-D18630A10A11}" srcId="{7CA2E428-6214-4388-ABD8-A084371074B5}" destId="{7CF9B089-AA04-41FD-AFB5-743E2A329EA8}" srcOrd="2" destOrd="0" parTransId="{FA1C128D-7FB6-44B7-9E9C-01A2E6BB2548}" sibTransId="{458670E6-A4FE-4767-AED8-F8BA075A4D4D}"/>
    <dgm:cxn modelId="{1AB7A886-C1D4-4F7B-B11C-A3D81B57FCC2}" srcId="{7CA2E428-6214-4388-ABD8-A084371074B5}" destId="{17060769-EAFF-4F40-B04D-ED15D485B62A}" srcOrd="1" destOrd="0" parTransId="{554691DE-65F4-45E5-861B-649BF2BF781E}" sibTransId="{3F305789-372A-4992-8A32-C720152D5AF5}"/>
    <dgm:cxn modelId="{204493AA-47A1-4CC6-997D-37020C8C8A4D}" type="presOf" srcId="{7CF9B089-AA04-41FD-AFB5-743E2A329EA8}" destId="{37BF96F4-5BD4-496D-B835-55EB8C6780AF}" srcOrd="0" destOrd="0" presId="urn:microsoft.com/office/officeart/2008/layout/VerticalCurvedList"/>
    <dgm:cxn modelId="{9656A6C2-49D9-4C88-BA7F-E47C05ECB375}" type="presOf" srcId="{E9221E53-3AC3-402F-8824-43AE5FDCB0C7}" destId="{53C5E9A1-478B-4DEE-B462-66505A9B9010}" srcOrd="0" destOrd="0" presId="urn:microsoft.com/office/officeart/2008/layout/VerticalCurvedList"/>
    <dgm:cxn modelId="{3B97F933-8DA9-4587-9A57-B0D1BE9DA7F1}" type="presParOf" srcId="{CF35170C-FB4F-495C-83A1-29DE9D95415F}" destId="{3DE98A79-7FB0-4B79-9346-4B4D6B5B2CA0}" srcOrd="0" destOrd="0" presId="urn:microsoft.com/office/officeart/2008/layout/VerticalCurvedList"/>
    <dgm:cxn modelId="{D594F714-C621-49F6-9719-523C41F768AF}" type="presParOf" srcId="{3DE98A79-7FB0-4B79-9346-4B4D6B5B2CA0}" destId="{09F27E6B-1122-4447-A7E1-533A577BC6B9}" srcOrd="0" destOrd="0" presId="urn:microsoft.com/office/officeart/2008/layout/VerticalCurvedList"/>
    <dgm:cxn modelId="{4875DF22-A152-4C99-91B1-04DA00EE082B}" type="presParOf" srcId="{09F27E6B-1122-4447-A7E1-533A577BC6B9}" destId="{1CA1EA85-7253-4B85-8EED-841610D1258A}" srcOrd="0" destOrd="0" presId="urn:microsoft.com/office/officeart/2008/layout/VerticalCurvedList"/>
    <dgm:cxn modelId="{FB69CAA0-D4A7-4AFC-8189-3DD961943B71}" type="presParOf" srcId="{09F27E6B-1122-4447-A7E1-533A577BC6B9}" destId="{53C5E9A1-478B-4DEE-B462-66505A9B9010}" srcOrd="1" destOrd="0" presId="urn:microsoft.com/office/officeart/2008/layout/VerticalCurvedList"/>
    <dgm:cxn modelId="{74DD61C1-991C-4EEB-8063-0B00A236595D}" type="presParOf" srcId="{09F27E6B-1122-4447-A7E1-533A577BC6B9}" destId="{736D132E-BBC7-434B-A533-1334444CCDC6}" srcOrd="2" destOrd="0" presId="urn:microsoft.com/office/officeart/2008/layout/VerticalCurvedList"/>
    <dgm:cxn modelId="{89ED2436-9264-4111-9AB7-E2DA2C86058D}" type="presParOf" srcId="{09F27E6B-1122-4447-A7E1-533A577BC6B9}" destId="{8B3AB1D2-DE9E-4D80-95C1-E4DE057FB491}" srcOrd="3" destOrd="0" presId="urn:microsoft.com/office/officeart/2008/layout/VerticalCurvedList"/>
    <dgm:cxn modelId="{1101DFF0-2CB4-4950-B34C-BC52C5EF2B3E}" type="presParOf" srcId="{3DE98A79-7FB0-4B79-9346-4B4D6B5B2CA0}" destId="{5067A844-38F0-402F-AB92-906E68D9356F}" srcOrd="1" destOrd="0" presId="urn:microsoft.com/office/officeart/2008/layout/VerticalCurvedList"/>
    <dgm:cxn modelId="{6361933B-E44C-4DF3-B8A6-739EC74DF0D9}" type="presParOf" srcId="{3DE98A79-7FB0-4B79-9346-4B4D6B5B2CA0}" destId="{E4FDC644-446C-4F3B-87C0-34A21FC14243}" srcOrd="2" destOrd="0" presId="urn:microsoft.com/office/officeart/2008/layout/VerticalCurvedList"/>
    <dgm:cxn modelId="{6709619E-74F6-4090-A146-8D7D2D9F13E4}" type="presParOf" srcId="{E4FDC644-446C-4F3B-87C0-34A21FC14243}" destId="{C0EB9D6B-E7D9-455C-AC08-06DE86952569}" srcOrd="0" destOrd="0" presId="urn:microsoft.com/office/officeart/2008/layout/VerticalCurvedList"/>
    <dgm:cxn modelId="{4DB667BD-C5DE-4C83-B223-67F70C8885CA}" type="presParOf" srcId="{3DE98A79-7FB0-4B79-9346-4B4D6B5B2CA0}" destId="{43826C68-CBFA-4CEB-83E1-E50F36F9D8D4}" srcOrd="3" destOrd="0" presId="urn:microsoft.com/office/officeart/2008/layout/VerticalCurvedList"/>
    <dgm:cxn modelId="{E30B1C73-3C41-44C5-B248-F579CE83C867}" type="presParOf" srcId="{3DE98A79-7FB0-4B79-9346-4B4D6B5B2CA0}" destId="{41667D5C-C00C-4117-B897-298577F6A912}" srcOrd="4" destOrd="0" presId="urn:microsoft.com/office/officeart/2008/layout/VerticalCurvedList"/>
    <dgm:cxn modelId="{3D857CE7-D4C3-44D2-ADBC-8DAC9893188B}" type="presParOf" srcId="{41667D5C-C00C-4117-B897-298577F6A912}" destId="{F4E75DFA-3B8D-4158-9DDF-6420C218B81E}" srcOrd="0" destOrd="0" presId="urn:microsoft.com/office/officeart/2008/layout/VerticalCurvedList"/>
    <dgm:cxn modelId="{A57A5327-07DF-45B3-AF43-1C4DEB5AF182}" type="presParOf" srcId="{3DE98A79-7FB0-4B79-9346-4B4D6B5B2CA0}" destId="{37BF96F4-5BD4-496D-B835-55EB8C6780AF}" srcOrd="5" destOrd="0" presId="urn:microsoft.com/office/officeart/2008/layout/VerticalCurvedList"/>
    <dgm:cxn modelId="{5BFD9687-6D3A-47FA-9845-E4E9E04D0B27}" type="presParOf" srcId="{3DE98A79-7FB0-4B79-9346-4B4D6B5B2CA0}" destId="{F84646CB-71A1-482A-8625-6D8101D562B1}" srcOrd="6" destOrd="0" presId="urn:microsoft.com/office/officeart/2008/layout/VerticalCurvedList"/>
    <dgm:cxn modelId="{2F1F4321-338F-4350-A5C3-99C17E434749}" type="presParOf" srcId="{F84646CB-71A1-482A-8625-6D8101D562B1}" destId="{2C81C66E-032D-44CA-91BE-4C5A93593C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5E9A1-478B-4DEE-B462-66505A9B9010}">
      <dsp:nvSpPr>
        <dsp:cNvPr id="0" name=""/>
        <dsp:cNvSpPr/>
      </dsp:nvSpPr>
      <dsp:spPr>
        <a:xfrm>
          <a:off x="-5751611" y="-880518"/>
          <a:ext cx="6848936" cy="6848936"/>
        </a:xfrm>
        <a:prstGeom prst="blockArc">
          <a:avLst>
            <a:gd name="adj1" fmla="val 18900000"/>
            <a:gd name="adj2" fmla="val 2700000"/>
            <a:gd name="adj3" fmla="val 315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7A844-38F0-402F-AB92-906E68D9356F}">
      <dsp:nvSpPr>
        <dsp:cNvPr id="0" name=""/>
        <dsp:cNvSpPr/>
      </dsp:nvSpPr>
      <dsp:spPr>
        <a:xfrm>
          <a:off x="706200" y="508789"/>
          <a:ext cx="6847015" cy="1017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Перечень СХТП-партнеров</a:t>
          </a:r>
        </a:p>
      </dsp:txBody>
      <dsp:txXfrm>
        <a:off x="706200" y="508789"/>
        <a:ext cx="6847015" cy="1017579"/>
      </dsp:txXfrm>
    </dsp:sp>
    <dsp:sp modelId="{C0EB9D6B-E7D9-455C-AC08-06DE86952569}">
      <dsp:nvSpPr>
        <dsp:cNvPr id="0" name=""/>
        <dsp:cNvSpPr/>
      </dsp:nvSpPr>
      <dsp:spPr>
        <a:xfrm>
          <a:off x="70213" y="381592"/>
          <a:ext cx="1271974" cy="127197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26C68-CBFA-4CEB-83E1-E50F36F9D8D4}">
      <dsp:nvSpPr>
        <dsp:cNvPr id="0" name=""/>
        <dsp:cNvSpPr/>
      </dsp:nvSpPr>
      <dsp:spPr>
        <a:xfrm>
          <a:off x="1076090" y="2035159"/>
          <a:ext cx="6477125" cy="1017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Полный перечень необходимых документов </a:t>
          </a:r>
        </a:p>
      </dsp:txBody>
      <dsp:txXfrm>
        <a:off x="1076090" y="2035159"/>
        <a:ext cx="6477125" cy="1017579"/>
      </dsp:txXfrm>
    </dsp:sp>
    <dsp:sp modelId="{F4E75DFA-3B8D-4158-9DDF-6420C218B81E}">
      <dsp:nvSpPr>
        <dsp:cNvPr id="0" name=""/>
        <dsp:cNvSpPr/>
      </dsp:nvSpPr>
      <dsp:spPr>
        <a:xfrm>
          <a:off x="440103" y="1907962"/>
          <a:ext cx="1271974" cy="127197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F96F4-5BD4-496D-B835-55EB8C6780AF}">
      <dsp:nvSpPr>
        <dsp:cNvPr id="0" name=""/>
        <dsp:cNvSpPr/>
      </dsp:nvSpPr>
      <dsp:spPr>
        <a:xfrm>
          <a:off x="757210" y="3548717"/>
          <a:ext cx="6847015" cy="101757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70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spc="300" dirty="0">
              <a:solidFill>
                <a:schemeClr val="tx1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rPr>
            <a:t>Где получить консультацию</a:t>
          </a:r>
        </a:p>
      </dsp:txBody>
      <dsp:txXfrm>
        <a:off x="757210" y="3548717"/>
        <a:ext cx="6847015" cy="1017579"/>
      </dsp:txXfrm>
    </dsp:sp>
    <dsp:sp modelId="{2C81C66E-032D-44CA-91BE-4C5A93593C21}">
      <dsp:nvSpPr>
        <dsp:cNvPr id="0" name=""/>
        <dsp:cNvSpPr/>
      </dsp:nvSpPr>
      <dsp:spPr>
        <a:xfrm>
          <a:off x="70213" y="3434331"/>
          <a:ext cx="1271974" cy="1271974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1285" tIns="45641" rIns="91285" bIns="45641" rtlCol="0"/>
          <a:lstStyle>
            <a:lvl1pPr algn="r">
              <a:defRPr sz="1200"/>
            </a:lvl1pPr>
          </a:lstStyle>
          <a:p>
            <a:fld id="{80370AA7-0B9A-4C87-B12C-87AE4F6E68CD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85" tIns="45641" rIns="91285" bIns="456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285" tIns="45641" rIns="91285" bIns="456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8135"/>
          </a:xfrm>
          <a:prstGeom prst="rect">
            <a:avLst/>
          </a:prstGeom>
        </p:spPr>
        <p:txBody>
          <a:bodyPr vert="horz" lIns="91285" tIns="45641" rIns="91285" bIns="45641" rtlCol="0" anchor="b"/>
          <a:lstStyle>
            <a:lvl1pPr algn="r">
              <a:defRPr sz="1200"/>
            </a:lvl1pPr>
          </a:lstStyle>
          <a:p>
            <a:fld id="{809DAD70-F9CA-4213-B1FF-7B6311858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DAD70-F9CA-4213-B1FF-7B631185852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74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ПРИЛОЖЕНИЯ</a:t>
            </a:r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2" name="Прямоугольник 2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12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5"/>
          <p:cNvSpPr txBox="1">
            <a:spLocks/>
          </p:cNvSpPr>
          <p:nvPr userDrawn="1"/>
        </p:nvSpPr>
        <p:spPr>
          <a:xfrm>
            <a:off x="619440" y="2613245"/>
            <a:ext cx="10953121" cy="1143112"/>
          </a:xfrm>
          <a:prstGeom prst="rect">
            <a:avLst/>
          </a:prstGeom>
        </p:spPr>
        <p:txBody>
          <a:bodyPr anchor="ctr"/>
          <a:lstStyle>
            <a:lvl1pPr algn="l" defTabSz="863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Gilroy SemiBold" panose="00000700000000000000" pitchFamily="2" charset="-52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oah ExtraBold" panose="00000900000000000000" pitchFamily="2" charset="-52"/>
              </a:rPr>
              <a:t>СПАСИБО ЗА ВНИМАНИЕ!</a:t>
            </a:r>
          </a:p>
        </p:txBody>
      </p:sp>
      <p:sp>
        <p:nvSpPr>
          <p:cNvPr id="19" name="Прямоугольник 18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0" name="Прямоугольник 19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21" name="Прямоугольник 20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34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8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3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02830" y="6338801"/>
            <a:ext cx="463972" cy="415713"/>
          </a:xfrm>
          <a:prstGeom prst="rect">
            <a:avLst/>
          </a:prstGeom>
        </p:spPr>
        <p:txBody>
          <a:bodyPr lIns="0" tIns="0" rIns="0" bIns="0"/>
          <a:lstStyle>
            <a:lvl1pPr>
              <a:defRPr sz="2133" b="0" i="0">
                <a:solidFill>
                  <a:srgbClr val="D9D9D9"/>
                </a:solidFill>
                <a:latin typeface="Arial Black"/>
                <a:cs typeface="Arial Black"/>
              </a:defRPr>
            </a:lvl1pPr>
          </a:lstStyle>
          <a:p>
            <a:pPr marL="50799">
              <a:spcBef>
                <a:spcPts val="339"/>
              </a:spcBef>
            </a:pPr>
            <a:fld id="{81D60167-4931-47E6-BA6A-407CBD079E47}" type="slidenum">
              <a:rPr lang="ru-RU" spc="-7" smtClean="0"/>
              <a:pPr marL="50799">
                <a:spcBef>
                  <a:spcPts val="339"/>
                </a:spcBef>
              </a:pPr>
              <a:t>‹#›</a:t>
            </a:fld>
            <a:endParaRPr lang="ru-RU" spc="-7" dirty="0"/>
          </a:p>
        </p:txBody>
      </p:sp>
    </p:spTree>
    <p:extLst>
      <p:ext uri="{BB962C8B-B14F-4D97-AF65-F5344CB8AC3E}">
        <p14:creationId xmlns:p14="http://schemas.microsoft.com/office/powerpoint/2010/main" val="79208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10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15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2" y="635635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6EA90B6-5A55-43A8-A4BB-0D4F95ECA9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68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436734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66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344589" y="6396542"/>
            <a:ext cx="56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Noah Light" panose="00000400000000000000" pitchFamily="2" charset="-52"/>
              </a:defRPr>
            </a:lvl1pPr>
          </a:lstStyle>
          <a:p>
            <a:fld id="{2803B317-27EF-4D33-B910-30156B15BD9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782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group"/>
          <p:cNvGrpSpPr/>
          <p:nvPr userDrawn="1"/>
        </p:nvGrpSpPr>
        <p:grpSpPr>
          <a:xfrm>
            <a:off x="4156955" y="3085633"/>
            <a:ext cx="3878092" cy="230437"/>
            <a:chOff x="4504542" y="1144972"/>
            <a:chExt cx="398945" cy="0"/>
          </a:xfrm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</p:grpSpPr>
        <p:sp>
          <p:nvSpPr>
            <p:cNvPr id="5" name="Прямая соединительная линия 4"/>
            <p:cNvSpPr/>
            <p:nvPr userDrawn="1"/>
          </p:nvSpPr>
          <p:spPr>
            <a:xfrm>
              <a:off x="4504542" y="1144972"/>
              <a:ext cx="39894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sp3d/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267" y="85041"/>
            <a:ext cx="2601466" cy="3115709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 rot="5400000">
            <a:off x="2912143" y="2966142"/>
            <a:ext cx="979715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1" name="Прямоугольник 10"/>
          <p:cNvSpPr/>
          <p:nvPr userDrawn="1"/>
        </p:nvSpPr>
        <p:spPr>
          <a:xfrm rot="5400000">
            <a:off x="7972856" y="4690066"/>
            <a:ext cx="979715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2" name="Прямоугольник 11"/>
          <p:cNvSpPr/>
          <p:nvPr userDrawn="1"/>
        </p:nvSpPr>
        <p:spPr>
          <a:xfrm rot="5400000">
            <a:off x="10676537" y="5342537"/>
            <a:ext cx="979715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</p:spTree>
    <p:extLst>
      <p:ext uri="{BB962C8B-B14F-4D97-AF65-F5344CB8AC3E}">
        <p14:creationId xmlns:p14="http://schemas.microsoft.com/office/powerpoint/2010/main" val="70585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3" name="Прямоугольник 12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4" name="Прямоугольник 13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0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9" r:id="rId2"/>
    <p:sldLayoutId id="214748373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5" name="Прямоугольник 14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6" name="Прямоугольник 15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3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2" y="649820"/>
            <a:ext cx="10058400" cy="5715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 userDrawn="1"/>
        </p:nvSpPr>
        <p:spPr>
          <a:xfrm rot="5400000">
            <a:off x="10922725" y="5588726"/>
            <a:ext cx="487339" cy="2051210"/>
          </a:xfrm>
          <a:prstGeom prst="rect">
            <a:avLst/>
          </a:prstGeom>
          <a:solidFill>
            <a:srgbClr val="6CC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5400000">
            <a:off x="3158331" y="3212330"/>
            <a:ext cx="487340" cy="6804000"/>
          </a:xfrm>
          <a:prstGeom prst="rect">
            <a:avLst/>
          </a:prstGeom>
          <a:solidFill>
            <a:srgbClr val="1B9B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sp>
        <p:nvSpPr>
          <p:cNvPr id="18" name="Прямоугольник 17"/>
          <p:cNvSpPr/>
          <p:nvPr userDrawn="1"/>
        </p:nvSpPr>
        <p:spPr>
          <a:xfrm rot="5400000">
            <a:off x="8219044" y="4936255"/>
            <a:ext cx="487339" cy="3356152"/>
          </a:xfrm>
          <a:prstGeom prst="rect">
            <a:avLst/>
          </a:prstGeom>
          <a:solidFill>
            <a:srgbClr val="3DB6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aseline="-25000" dirty="0"/>
          </a:p>
        </p:txBody>
      </p:sp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74" y="5730424"/>
            <a:ext cx="1080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24" r:id="rId2"/>
    <p:sldLayoutId id="2147483727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40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77" r:id="rId2"/>
    <p:sldLayoutId id="2147483679" r:id="rId3"/>
    <p:sldLayoutId id="214748372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gif"/><Relationship Id="rId4" Type="http://schemas.openxmlformats.org/officeDocument/2006/relationships/image" Target="../media/image13.gif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1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514600" y="737618"/>
            <a:ext cx="9129914" cy="398512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marL="7544" algn="r">
              <a:spcBef>
                <a:spcPts val="59"/>
              </a:spcBef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Помощь в получении востребованной специальности и в трудоустройстве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Программа поддержки кадров для сельских территорий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t="3607" r="5799" b="5217"/>
          <a:stretch/>
        </p:blipFill>
        <p:spPr bwMode="auto">
          <a:xfrm flipH="1">
            <a:off x="8103220" y="1532783"/>
            <a:ext cx="3279154" cy="1846246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2" name="Прямоугольник 41"/>
          <p:cNvSpPr/>
          <p:nvPr/>
        </p:nvSpPr>
        <p:spPr>
          <a:xfrm>
            <a:off x="1094566" y="1794985"/>
            <a:ext cx="6393572" cy="13218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89858" tIns="44929" rIns="89858" bIns="44929">
            <a:spAutoFit/>
          </a:bodyPr>
          <a:lstStyle/>
          <a:p>
            <a:pPr marL="7544">
              <a:spcBef>
                <a:spcPts val="59"/>
              </a:spcBef>
            </a:pPr>
            <a:r>
              <a:rPr lang="ru-RU" sz="2000" dirty="0"/>
              <a:t>Госпрограмма «Квалифицированные кадры для  сельхозтоваропроизводителей» дает возможность пройти обучение на коммерческой основе </a:t>
            </a:r>
            <a:r>
              <a:rPr lang="ru-RU" sz="2000" b="1" dirty="0"/>
              <a:t>бесплатно </a:t>
            </a:r>
            <a:br>
              <a:rPr lang="ru-RU" sz="2000" b="1" dirty="0"/>
            </a:br>
            <a:r>
              <a:rPr lang="ru-RU" sz="2000" dirty="0"/>
              <a:t>и поступить на работу к СХТП</a:t>
            </a:r>
            <a:endParaRPr lang="ru-RU" sz="2000" dirty="0"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47" name="object 17"/>
          <p:cNvSpPr txBox="1"/>
          <p:nvPr/>
        </p:nvSpPr>
        <p:spPr>
          <a:xfrm>
            <a:off x="3750864" y="3728666"/>
            <a:ext cx="7474548" cy="53060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b="1" dirty="0"/>
              <a:t>Бесплатное обучение </a:t>
            </a:r>
            <a:r>
              <a:rPr lang="ru-RU" sz="1600" dirty="0"/>
              <a:t>для тех, кто хочет получить востребованную </a:t>
            </a:r>
            <a:r>
              <a:rPr lang="ru-RU" sz="1600" dirty="0" err="1"/>
              <a:t>сельхозспециальность</a:t>
            </a:r>
            <a:r>
              <a:rPr lang="ru-RU" sz="1600" dirty="0"/>
              <a:t> с последующим </a:t>
            </a:r>
            <a:r>
              <a:rPr lang="ru-RU" sz="1600" b="1" dirty="0"/>
              <a:t>трудоустройством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4237" y="4249720"/>
            <a:ext cx="17632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150281" y="3801608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150281" y="4857166"/>
            <a:ext cx="4539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653469" y="231731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object 17"/>
          <p:cNvSpPr txBox="1"/>
          <p:nvPr/>
        </p:nvSpPr>
        <p:spPr>
          <a:xfrm>
            <a:off x="3756990" y="4855496"/>
            <a:ext cx="7474548" cy="530604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16640">
              <a:lnSpc>
                <a:spcPts val="2000"/>
              </a:lnSpc>
            </a:pPr>
            <a:r>
              <a:rPr lang="ru-RU" sz="1600" dirty="0"/>
              <a:t>Оплата труда и проживания для тех, кто хочет </a:t>
            </a:r>
            <a:r>
              <a:rPr lang="ru-RU" sz="1600" b="1" dirty="0"/>
              <a:t>пройти практику</a:t>
            </a:r>
            <a:r>
              <a:rPr lang="ru-RU" sz="1600" dirty="0"/>
              <a:t> во время обучения по </a:t>
            </a:r>
            <a:r>
              <a:rPr lang="ru-RU" sz="1600" dirty="0" err="1"/>
              <a:t>сельхозспециальности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14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34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2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8" name="object 2"/>
          <p:cNvSpPr/>
          <p:nvPr/>
        </p:nvSpPr>
        <p:spPr>
          <a:xfrm>
            <a:off x="1015314" y="668892"/>
            <a:ext cx="1311542" cy="5627999"/>
          </a:xfrm>
          <a:custGeom>
            <a:avLst/>
            <a:gdLst/>
            <a:ahLst/>
            <a:cxnLst/>
            <a:rect l="l" t="t" r="r" b="b"/>
            <a:pathLst>
              <a:path w="1633220" h="6858000">
                <a:moveTo>
                  <a:pt x="44531" y="0"/>
                </a:moveTo>
                <a:lnTo>
                  <a:pt x="0" y="0"/>
                </a:lnTo>
                <a:lnTo>
                  <a:pt x="85934" y="73532"/>
                </a:lnTo>
                <a:lnTo>
                  <a:pt x="170770" y="149859"/>
                </a:lnTo>
                <a:lnTo>
                  <a:pt x="253193" y="227965"/>
                </a:lnTo>
                <a:lnTo>
                  <a:pt x="333330" y="307721"/>
                </a:lnTo>
                <a:lnTo>
                  <a:pt x="410927" y="389127"/>
                </a:lnTo>
                <a:lnTo>
                  <a:pt x="486111" y="472059"/>
                </a:lnTo>
                <a:lnTo>
                  <a:pt x="559009" y="556513"/>
                </a:lnTo>
                <a:lnTo>
                  <a:pt x="629494" y="642492"/>
                </a:lnTo>
                <a:lnTo>
                  <a:pt x="697566" y="729996"/>
                </a:lnTo>
                <a:lnTo>
                  <a:pt x="763098" y="818769"/>
                </a:lnTo>
                <a:lnTo>
                  <a:pt x="826344" y="908812"/>
                </a:lnTo>
                <a:lnTo>
                  <a:pt x="887177" y="1000125"/>
                </a:lnTo>
                <a:lnTo>
                  <a:pt x="945597" y="1092835"/>
                </a:lnTo>
                <a:lnTo>
                  <a:pt x="1001477" y="1186561"/>
                </a:lnTo>
                <a:lnTo>
                  <a:pt x="1054944" y="1281557"/>
                </a:lnTo>
                <a:lnTo>
                  <a:pt x="1105998" y="1377569"/>
                </a:lnTo>
                <a:lnTo>
                  <a:pt x="1154639" y="1474597"/>
                </a:lnTo>
                <a:lnTo>
                  <a:pt x="1200740" y="1572640"/>
                </a:lnTo>
                <a:lnTo>
                  <a:pt x="1244428" y="1671574"/>
                </a:lnTo>
                <a:lnTo>
                  <a:pt x="1285703" y="1771396"/>
                </a:lnTo>
                <a:lnTo>
                  <a:pt x="1324438" y="1872234"/>
                </a:lnTo>
                <a:lnTo>
                  <a:pt x="1360506" y="1973579"/>
                </a:lnTo>
                <a:lnTo>
                  <a:pt x="1394288" y="2075814"/>
                </a:lnTo>
                <a:lnTo>
                  <a:pt x="1425530" y="2178812"/>
                </a:lnTo>
                <a:lnTo>
                  <a:pt x="1454359" y="2282316"/>
                </a:lnTo>
                <a:lnTo>
                  <a:pt x="1480521" y="2386457"/>
                </a:lnTo>
                <a:lnTo>
                  <a:pt x="1504270" y="2491104"/>
                </a:lnTo>
                <a:lnTo>
                  <a:pt x="1525606" y="2596388"/>
                </a:lnTo>
                <a:lnTo>
                  <a:pt x="1544275" y="2701925"/>
                </a:lnTo>
                <a:lnTo>
                  <a:pt x="1560404" y="2807970"/>
                </a:lnTo>
                <a:lnTo>
                  <a:pt x="1573993" y="2914269"/>
                </a:lnTo>
                <a:lnTo>
                  <a:pt x="1585169" y="3021076"/>
                </a:lnTo>
                <a:lnTo>
                  <a:pt x="1593678" y="3127883"/>
                </a:lnTo>
                <a:lnTo>
                  <a:pt x="1599647" y="3234944"/>
                </a:lnTo>
                <a:lnTo>
                  <a:pt x="1603203" y="3342259"/>
                </a:lnTo>
                <a:lnTo>
                  <a:pt x="1603965" y="3449574"/>
                </a:lnTo>
                <a:lnTo>
                  <a:pt x="1602299" y="3557397"/>
                </a:lnTo>
                <a:lnTo>
                  <a:pt x="1597996" y="3664330"/>
                </a:lnTo>
                <a:lnTo>
                  <a:pt x="1591138" y="3771646"/>
                </a:lnTo>
                <a:lnTo>
                  <a:pt x="1581740" y="3878961"/>
                </a:lnTo>
                <a:lnTo>
                  <a:pt x="1569802" y="3986022"/>
                </a:lnTo>
                <a:lnTo>
                  <a:pt x="1555197" y="4092829"/>
                </a:lnTo>
                <a:lnTo>
                  <a:pt x="1538052" y="4199508"/>
                </a:lnTo>
                <a:lnTo>
                  <a:pt x="1518113" y="4305935"/>
                </a:lnTo>
                <a:lnTo>
                  <a:pt x="1495761" y="4411853"/>
                </a:lnTo>
                <a:lnTo>
                  <a:pt x="1470742" y="4517517"/>
                </a:lnTo>
                <a:lnTo>
                  <a:pt x="1442929" y="4622546"/>
                </a:lnTo>
                <a:lnTo>
                  <a:pt x="1412703" y="4727321"/>
                </a:lnTo>
                <a:lnTo>
                  <a:pt x="1379683" y="4831333"/>
                </a:lnTo>
                <a:lnTo>
                  <a:pt x="1344123" y="4934966"/>
                </a:lnTo>
                <a:lnTo>
                  <a:pt x="1305896" y="5037708"/>
                </a:lnTo>
                <a:lnTo>
                  <a:pt x="1265002" y="5140071"/>
                </a:lnTo>
                <a:lnTo>
                  <a:pt x="1221441" y="5241417"/>
                </a:lnTo>
                <a:lnTo>
                  <a:pt x="1175213" y="5342128"/>
                </a:lnTo>
                <a:lnTo>
                  <a:pt x="1126318" y="5441950"/>
                </a:lnTo>
                <a:lnTo>
                  <a:pt x="1074756" y="5540883"/>
                </a:lnTo>
                <a:lnTo>
                  <a:pt x="1020527" y="5638838"/>
                </a:lnTo>
                <a:lnTo>
                  <a:pt x="963504" y="5735866"/>
                </a:lnTo>
                <a:lnTo>
                  <a:pt x="903941" y="5831852"/>
                </a:lnTo>
                <a:lnTo>
                  <a:pt x="841584" y="5926696"/>
                </a:lnTo>
                <a:lnTo>
                  <a:pt x="776560" y="6020498"/>
                </a:lnTo>
                <a:lnTo>
                  <a:pt x="708869" y="6113068"/>
                </a:lnTo>
                <a:lnTo>
                  <a:pt x="638384" y="6204407"/>
                </a:lnTo>
                <a:lnTo>
                  <a:pt x="599903" y="6252298"/>
                </a:lnTo>
                <a:lnTo>
                  <a:pt x="560787" y="6299555"/>
                </a:lnTo>
                <a:lnTo>
                  <a:pt x="521036" y="6346367"/>
                </a:lnTo>
                <a:lnTo>
                  <a:pt x="480650" y="6392608"/>
                </a:lnTo>
                <a:lnTo>
                  <a:pt x="439629" y="6438277"/>
                </a:lnTo>
                <a:lnTo>
                  <a:pt x="397973" y="6483362"/>
                </a:lnTo>
                <a:lnTo>
                  <a:pt x="355809" y="6527901"/>
                </a:lnTo>
                <a:lnTo>
                  <a:pt x="312883" y="6571856"/>
                </a:lnTo>
                <a:lnTo>
                  <a:pt x="269576" y="6615150"/>
                </a:lnTo>
                <a:lnTo>
                  <a:pt x="225507" y="6657873"/>
                </a:lnTo>
                <a:lnTo>
                  <a:pt x="180803" y="6700024"/>
                </a:lnTo>
                <a:lnTo>
                  <a:pt x="135718" y="6741510"/>
                </a:lnTo>
                <a:lnTo>
                  <a:pt x="89871" y="6782434"/>
                </a:lnTo>
                <a:lnTo>
                  <a:pt x="43516" y="6822686"/>
                </a:lnTo>
                <a:lnTo>
                  <a:pt x="1824" y="6857996"/>
                </a:lnTo>
                <a:lnTo>
                  <a:pt x="46652" y="6857996"/>
                </a:lnTo>
                <a:lnTo>
                  <a:pt x="109175" y="6804021"/>
                </a:lnTo>
                <a:lnTo>
                  <a:pt x="155276" y="6762840"/>
                </a:lnTo>
                <a:lnTo>
                  <a:pt x="200742" y="6721081"/>
                </a:lnTo>
                <a:lnTo>
                  <a:pt x="245700" y="6678650"/>
                </a:lnTo>
                <a:lnTo>
                  <a:pt x="290023" y="6635648"/>
                </a:lnTo>
                <a:lnTo>
                  <a:pt x="333711" y="6592061"/>
                </a:lnTo>
                <a:lnTo>
                  <a:pt x="376764" y="6547827"/>
                </a:lnTo>
                <a:lnTo>
                  <a:pt x="419309" y="6503022"/>
                </a:lnTo>
                <a:lnTo>
                  <a:pt x="461219" y="6457619"/>
                </a:lnTo>
                <a:lnTo>
                  <a:pt x="502494" y="6411645"/>
                </a:lnTo>
                <a:lnTo>
                  <a:pt x="543134" y="6365125"/>
                </a:lnTo>
                <a:lnTo>
                  <a:pt x="583139" y="6318021"/>
                </a:lnTo>
                <a:lnTo>
                  <a:pt x="622509" y="6270409"/>
                </a:lnTo>
                <a:lnTo>
                  <a:pt x="661244" y="6222098"/>
                </a:lnTo>
                <a:lnTo>
                  <a:pt x="732110" y="6130175"/>
                </a:lnTo>
                <a:lnTo>
                  <a:pt x="800436" y="6036995"/>
                </a:lnTo>
                <a:lnTo>
                  <a:pt x="865841" y="5942596"/>
                </a:lnTo>
                <a:lnTo>
                  <a:pt x="928579" y="5847130"/>
                </a:lnTo>
                <a:lnTo>
                  <a:pt x="988523" y="5750521"/>
                </a:lnTo>
                <a:lnTo>
                  <a:pt x="1045800" y="5652858"/>
                </a:lnTo>
                <a:lnTo>
                  <a:pt x="1100410" y="5554218"/>
                </a:lnTo>
                <a:lnTo>
                  <a:pt x="1152353" y="5454650"/>
                </a:lnTo>
                <a:lnTo>
                  <a:pt x="1201502" y="5354193"/>
                </a:lnTo>
                <a:lnTo>
                  <a:pt x="1247984" y="5252847"/>
                </a:lnTo>
                <a:lnTo>
                  <a:pt x="1291926" y="5150739"/>
                </a:lnTo>
                <a:lnTo>
                  <a:pt x="1332947" y="5047869"/>
                </a:lnTo>
                <a:lnTo>
                  <a:pt x="1371555" y="4944364"/>
                </a:lnTo>
                <a:lnTo>
                  <a:pt x="1407369" y="4840097"/>
                </a:lnTo>
                <a:lnTo>
                  <a:pt x="1440516" y="4735322"/>
                </a:lnTo>
                <a:lnTo>
                  <a:pt x="1470996" y="4630039"/>
                </a:lnTo>
                <a:lnTo>
                  <a:pt x="1498809" y="4524248"/>
                </a:lnTo>
                <a:lnTo>
                  <a:pt x="1524082" y="4417822"/>
                </a:lnTo>
                <a:lnTo>
                  <a:pt x="1546688" y="4311142"/>
                </a:lnTo>
                <a:lnTo>
                  <a:pt x="1566627" y="4204208"/>
                </a:lnTo>
                <a:lnTo>
                  <a:pt x="1583899" y="4096766"/>
                </a:lnTo>
                <a:lnTo>
                  <a:pt x="1598631" y="3989197"/>
                </a:lnTo>
                <a:lnTo>
                  <a:pt x="1610696" y="3881501"/>
                </a:lnTo>
                <a:lnTo>
                  <a:pt x="1620094" y="3773424"/>
                </a:lnTo>
                <a:lnTo>
                  <a:pt x="1626952" y="3665474"/>
                </a:lnTo>
                <a:lnTo>
                  <a:pt x="1631276" y="3557016"/>
                </a:lnTo>
                <a:lnTo>
                  <a:pt x="1632921" y="3449320"/>
                </a:lnTo>
                <a:lnTo>
                  <a:pt x="1632159" y="3341242"/>
                </a:lnTo>
                <a:lnTo>
                  <a:pt x="1628603" y="3233292"/>
                </a:lnTo>
                <a:lnTo>
                  <a:pt x="1622507" y="3125470"/>
                </a:lnTo>
                <a:lnTo>
                  <a:pt x="1613998" y="3018028"/>
                </a:lnTo>
                <a:lnTo>
                  <a:pt x="1602822" y="2910586"/>
                </a:lnTo>
                <a:lnTo>
                  <a:pt x="1588979" y="2803652"/>
                </a:lnTo>
                <a:lnTo>
                  <a:pt x="1572723" y="2696845"/>
                </a:lnTo>
                <a:lnTo>
                  <a:pt x="1553927" y="2590546"/>
                </a:lnTo>
                <a:lnTo>
                  <a:pt x="1532464" y="2484754"/>
                </a:lnTo>
                <a:lnTo>
                  <a:pt x="1508588" y="2379472"/>
                </a:lnTo>
                <a:lnTo>
                  <a:pt x="1482299" y="2274570"/>
                </a:lnTo>
                <a:lnTo>
                  <a:pt x="1453343" y="2170303"/>
                </a:lnTo>
                <a:lnTo>
                  <a:pt x="1421847" y="2066798"/>
                </a:lnTo>
                <a:lnTo>
                  <a:pt x="1387811" y="1963801"/>
                </a:lnTo>
                <a:lnTo>
                  <a:pt x="1351362" y="1861820"/>
                </a:lnTo>
                <a:lnTo>
                  <a:pt x="1312373" y="1760474"/>
                </a:lnTo>
                <a:lnTo>
                  <a:pt x="1270971" y="1659889"/>
                </a:lnTo>
                <a:lnTo>
                  <a:pt x="1227029" y="1560322"/>
                </a:lnTo>
                <a:lnTo>
                  <a:pt x="1180547" y="1461642"/>
                </a:lnTo>
                <a:lnTo>
                  <a:pt x="1131652" y="1363979"/>
                </a:lnTo>
                <a:lnTo>
                  <a:pt x="1080217" y="1267333"/>
                </a:lnTo>
                <a:lnTo>
                  <a:pt x="1026369" y="1171828"/>
                </a:lnTo>
                <a:lnTo>
                  <a:pt x="970108" y="1077340"/>
                </a:lnTo>
                <a:lnTo>
                  <a:pt x="911307" y="984123"/>
                </a:lnTo>
                <a:lnTo>
                  <a:pt x="850093" y="892175"/>
                </a:lnTo>
                <a:lnTo>
                  <a:pt x="786466" y="801497"/>
                </a:lnTo>
                <a:lnTo>
                  <a:pt x="720426" y="712088"/>
                </a:lnTo>
                <a:lnTo>
                  <a:pt x="651846" y="624077"/>
                </a:lnTo>
                <a:lnTo>
                  <a:pt x="580980" y="537717"/>
                </a:lnTo>
                <a:lnTo>
                  <a:pt x="507574" y="452627"/>
                </a:lnTo>
                <a:lnTo>
                  <a:pt x="431882" y="369062"/>
                </a:lnTo>
                <a:lnTo>
                  <a:pt x="353650" y="287147"/>
                </a:lnTo>
                <a:lnTo>
                  <a:pt x="273005" y="206882"/>
                </a:lnTo>
                <a:lnTo>
                  <a:pt x="190074" y="128397"/>
                </a:lnTo>
                <a:lnTo>
                  <a:pt x="104730" y="51561"/>
                </a:lnTo>
                <a:lnTo>
                  <a:pt x="44531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solidFill>
              <a:srgbClr val="339966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" name="object 15"/>
          <p:cNvSpPr/>
          <p:nvPr/>
        </p:nvSpPr>
        <p:spPr>
          <a:xfrm>
            <a:off x="212370" y="2848498"/>
            <a:ext cx="1231966" cy="121887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16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29609" y="3209221"/>
            <a:ext cx="1197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Участники программы</a:t>
            </a:r>
          </a:p>
        </p:txBody>
      </p:sp>
      <p:sp>
        <p:nvSpPr>
          <p:cNvPr id="55" name="Овал 54"/>
          <p:cNvSpPr/>
          <p:nvPr/>
        </p:nvSpPr>
        <p:spPr>
          <a:xfrm>
            <a:off x="1131025" y="1029216"/>
            <a:ext cx="1080120" cy="1092046"/>
          </a:xfrm>
          <a:prstGeom prst="ellips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2333003" y="749964"/>
            <a:ext cx="8592172" cy="1688185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43226" y="2886099"/>
            <a:ext cx="9020174" cy="1257276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530883" y="814775"/>
            <a:ext cx="895107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Абитуриент, студент любого курса,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гражданин Российской Федерации, проходящий обучение в:</a:t>
            </a:r>
          </a:p>
          <a:p>
            <a:pPr marL="171450" indent="-171450">
              <a:spcBef>
                <a:spcPts val="600"/>
              </a:spcBef>
              <a:buClr>
                <a:srgbClr val="1C8944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федеральных государственных образовательных организациях высшего, среднего и дополнительного профессионального образования, находящихся в ведении Министерства сельского хозяйства РФ, Федерального агентства по рыболовству и Федеральной службы по ветеринарному и фитосанитарному надзору (по любой специальности);</a:t>
            </a:r>
          </a:p>
          <a:p>
            <a:pPr marL="171450" indent="-171450">
              <a:spcBef>
                <a:spcPts val="600"/>
              </a:spcBef>
              <a:buClr>
                <a:srgbClr val="1C8944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других образовательных организациях (по сельскохозяйственным специальностям, соответствующим Общероссийскому классификатору специальностей по образованию)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3001649" y="2984413"/>
            <a:ext cx="8661915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677" algn="just"/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ИП либо организация, которые являются сельхозтоваропроизводителями (СХТП), </a:t>
            </a:r>
          </a:p>
          <a:p>
            <a:pPr marL="7677" algn="just">
              <a:spcBef>
                <a:spcPts val="600"/>
              </a:spcBef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осуществляющими деятельность на сельских территориях, чей доход от реализации сельхозпродукции составляет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не менее 70% от общего дохода за весь календарный год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94027" y="4467226"/>
            <a:ext cx="8393073" cy="1320234"/>
          </a:xfrm>
          <a:prstGeom prst="round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836979" y="4537583"/>
            <a:ext cx="81358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77" algn="just">
              <a:spcBef>
                <a:spcPts val="600"/>
              </a:spcBef>
            </a:pPr>
            <a:r>
              <a:rPr lang="ru-RU" b="1" dirty="0">
                <a:solidFill>
                  <a:srgbClr val="0F7535"/>
                </a:solidFill>
                <a:latin typeface="Arial Nova Light" panose="020B03040202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Федеральная государственная образовательная организация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высшего, среднего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 дополнительного профессионального образования, находящаяся в ведении Министерства сельского хозяйства РФ, Федерального агентства по рыболовству и Федеральной службы по ветеринарному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и фитосанитарному надзору, а также д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ругое образовательное учреждение </a:t>
            </a: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(по сельскохозяйственным специальностям, соответствующим Общероссийскому классификатору специальностей по образованию)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350732" y="1142006"/>
            <a:ext cx="630480" cy="79208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1716039" y="2857523"/>
            <a:ext cx="1080120" cy="1092046"/>
            <a:chOff x="2452233" y="3380955"/>
            <a:chExt cx="1080120" cy="1092046"/>
          </a:xfrm>
        </p:grpSpPr>
        <p:sp>
          <p:nvSpPr>
            <p:cNvPr id="57" name="Овал 56"/>
            <p:cNvSpPr/>
            <p:nvPr/>
          </p:nvSpPr>
          <p:spPr>
            <a:xfrm>
              <a:off x="2452233" y="3380955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9300" y="3536896"/>
              <a:ext cx="863034" cy="648073"/>
            </a:xfrm>
            <a:prstGeom prst="rect">
              <a:avLst/>
            </a:prstGeom>
          </p:spPr>
        </p:pic>
      </p:grpSp>
      <p:grpSp>
        <p:nvGrpSpPr>
          <p:cNvPr id="3" name="Группа 2"/>
          <p:cNvGrpSpPr/>
          <p:nvPr/>
        </p:nvGrpSpPr>
        <p:grpSpPr>
          <a:xfrm>
            <a:off x="1278312" y="4571588"/>
            <a:ext cx="1080120" cy="1092046"/>
            <a:chOff x="2326856" y="5038313"/>
            <a:chExt cx="1080120" cy="1092046"/>
          </a:xfrm>
        </p:grpSpPr>
        <p:sp>
          <p:nvSpPr>
            <p:cNvPr id="65" name="Овал 64"/>
            <p:cNvSpPr/>
            <p:nvPr/>
          </p:nvSpPr>
          <p:spPr>
            <a:xfrm>
              <a:off x="2326856" y="5038313"/>
              <a:ext cx="1080120" cy="1092046"/>
            </a:xfrm>
            <a:prstGeom prst="ellips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85" y="5137662"/>
              <a:ext cx="841304" cy="725076"/>
            </a:xfrm>
            <a:prstGeom prst="rect">
              <a:avLst/>
            </a:prstGeom>
          </p:spPr>
        </p:pic>
      </p:grpSp>
      <p:cxnSp>
        <p:nvCxnSpPr>
          <p:cNvPr id="23" name="Прямая соединительная линия 22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Кто может стать участником программы?</a:t>
            </a:r>
            <a:endParaRPr lang="ru-RU" sz="2400" dirty="0">
              <a:solidFill>
                <a:srgbClr val="1C8944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0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3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Что получает обучающийся </a:t>
            </a:r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 участник программы?</a:t>
            </a:r>
          </a:p>
        </p:txBody>
      </p:sp>
      <p:sp>
        <p:nvSpPr>
          <p:cNvPr id="47" name="object 17"/>
          <p:cNvSpPr txBox="1"/>
          <p:nvPr/>
        </p:nvSpPr>
        <p:spPr>
          <a:xfrm>
            <a:off x="6196827" y="1891280"/>
            <a:ext cx="3166248" cy="130004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/>
              <a:t>Бесплатное</a:t>
            </a:r>
            <a:r>
              <a:rPr lang="ru-RU" sz="1600" dirty="0"/>
              <a:t> </a:t>
            </a:r>
            <a:r>
              <a:rPr lang="ru-RU" sz="1600" b="1" dirty="0"/>
              <a:t>обучение</a:t>
            </a:r>
            <a:r>
              <a:rPr lang="ru-RU" sz="1600" dirty="0"/>
              <a:t> </a:t>
            </a:r>
            <a:br>
              <a:rPr lang="ru-RU" sz="1600" dirty="0"/>
            </a:br>
            <a:r>
              <a:rPr lang="ru-RU" sz="1600" dirty="0"/>
              <a:t>на коммерческих программах </a:t>
            </a:r>
            <a:br>
              <a:rPr lang="ru-RU" sz="1600" dirty="0"/>
            </a:br>
            <a:r>
              <a:rPr lang="ru-RU" sz="1600" dirty="0"/>
              <a:t>в образовательных организациях, обучающих сельскохозяйственным специальностям</a:t>
            </a:r>
            <a:endParaRPr lang="ru-RU" sz="1600" b="1" dirty="0"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55" name="object 17"/>
          <p:cNvSpPr txBox="1"/>
          <p:nvPr/>
        </p:nvSpPr>
        <p:spPr>
          <a:xfrm>
            <a:off x="8569544" y="4398936"/>
            <a:ext cx="2529193" cy="129004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/>
              <a:t>Оплачиваемую</a:t>
            </a:r>
            <a:r>
              <a:rPr lang="ru-RU" sz="1600" dirty="0"/>
              <a:t> </a:t>
            </a:r>
            <a:r>
              <a:rPr lang="ru-RU" sz="1600" b="1" dirty="0"/>
              <a:t>стажировку</a:t>
            </a:r>
            <a:r>
              <a:rPr lang="ru-RU" sz="1600" dirty="0"/>
              <a:t> у работодателя –</a:t>
            </a:r>
            <a:r>
              <a:rPr lang="ru-RU" dirty="0"/>
              <a:t> </a:t>
            </a:r>
            <a:r>
              <a:rPr lang="ru-RU" sz="1600" dirty="0"/>
              <a:t>участника программы и возможность дальнейшего трудоустройства</a:t>
            </a:r>
          </a:p>
        </p:txBody>
      </p:sp>
      <p:sp>
        <p:nvSpPr>
          <p:cNvPr id="56" name="object 17"/>
          <p:cNvSpPr txBox="1"/>
          <p:nvPr/>
        </p:nvSpPr>
        <p:spPr>
          <a:xfrm>
            <a:off x="3604522" y="4827646"/>
            <a:ext cx="2253353" cy="77708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0" tIns="17472" rIns="0" bIns="0" rtlCol="0">
            <a:spAutoFit/>
          </a:bodyPr>
          <a:lstStyle/>
          <a:p>
            <a:pPr marL="16640" algn="ctr">
              <a:lnSpc>
                <a:spcPts val="2000"/>
              </a:lnSpc>
            </a:pPr>
            <a:r>
              <a:rPr lang="ru-RU" sz="1600" b="1" dirty="0"/>
              <a:t>Трудоустройство </a:t>
            </a:r>
            <a:br>
              <a:rPr lang="ru-RU" sz="1600" b="1" dirty="0"/>
            </a:br>
            <a:r>
              <a:rPr lang="ru-RU" sz="1600" dirty="0"/>
              <a:t>к </a:t>
            </a:r>
            <a:r>
              <a:rPr lang="ru-RU" sz="1600" dirty="0" err="1"/>
              <a:t>сельхозтоваропроиз</a:t>
            </a:r>
            <a:r>
              <a:rPr lang="ru-RU" sz="1600" dirty="0"/>
              <a:t>-водителю (СХТП)</a:t>
            </a:r>
          </a:p>
        </p:txBody>
      </p:sp>
      <p:sp>
        <p:nvSpPr>
          <p:cNvPr id="58" name="Шестиугольник 57"/>
          <p:cNvSpPr/>
          <p:nvPr/>
        </p:nvSpPr>
        <p:spPr>
          <a:xfrm>
            <a:off x="7496900" y="1415220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Шестиугольник 59"/>
          <p:cNvSpPr/>
          <p:nvPr/>
        </p:nvSpPr>
        <p:spPr>
          <a:xfrm>
            <a:off x="9676175" y="3905435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Шестиугольник 61"/>
          <p:cNvSpPr/>
          <p:nvPr/>
        </p:nvSpPr>
        <p:spPr>
          <a:xfrm>
            <a:off x="4519949" y="4364645"/>
            <a:ext cx="315930" cy="277191"/>
          </a:xfrm>
          <a:prstGeom prst="hexagon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://hameleons.com/uploads/posts/2020-09/pp_20_819600_71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4" b="44717"/>
          <a:stretch/>
        </p:blipFill>
        <p:spPr bwMode="auto">
          <a:xfrm>
            <a:off x="858243" y="1225502"/>
            <a:ext cx="3661706" cy="28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Соединительная линия уступом 10"/>
          <p:cNvCxnSpPr>
            <a:stCxn id="2050" idx="2"/>
            <a:endCxn id="62" idx="3"/>
          </p:cNvCxnSpPr>
          <p:nvPr/>
        </p:nvCxnSpPr>
        <p:spPr>
          <a:xfrm rot="16200000" flipH="1">
            <a:off x="3374917" y="3358208"/>
            <a:ext cx="459211" cy="183085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2050" idx="3"/>
            <a:endCxn id="60" idx="3"/>
          </p:cNvCxnSpPr>
          <p:nvPr/>
        </p:nvCxnSpPr>
        <p:spPr>
          <a:xfrm>
            <a:off x="4519949" y="2634766"/>
            <a:ext cx="5156226" cy="1409265"/>
          </a:xfrm>
          <a:prstGeom prst="bentConnector3">
            <a:avLst>
              <a:gd name="adj1" fmla="val 2247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/>
          <p:nvPr/>
        </p:nvCxnSpPr>
        <p:spPr>
          <a:xfrm rot="16200000" flipH="1">
            <a:off x="5056920" y="-1166617"/>
            <a:ext cx="214013" cy="4949661"/>
          </a:xfrm>
          <a:prstGeom prst="bentConnector3">
            <a:avLst>
              <a:gd name="adj1" fmla="val -1068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35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4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Обучение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08" y="1212730"/>
            <a:ext cx="10058400" cy="2430977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995858" y="3762373"/>
            <a:ext cx="2137867" cy="1581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условия программы </a:t>
            </a:r>
            <a:br>
              <a:rPr lang="ru-RU" dirty="0"/>
            </a:br>
            <a:r>
              <a:rPr lang="ru-RU" dirty="0"/>
              <a:t>в региональном органе власти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352800" y="3762372"/>
            <a:ext cx="2409825" cy="15811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Заключить договор </a:t>
            </a:r>
            <a:br>
              <a:rPr lang="ru-RU" dirty="0"/>
            </a:br>
            <a:r>
              <a:rPr lang="ru-RU" dirty="0"/>
              <a:t>о целевом обучении или ученический договор с будущим работодателем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945683" y="3762370"/>
            <a:ext cx="2293442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Поступить </a:t>
            </a:r>
            <a:br>
              <a:rPr lang="ru-RU" dirty="0"/>
            </a:br>
            <a:r>
              <a:rPr lang="ru-RU" dirty="0"/>
              <a:t>в учебное заведение </a:t>
            </a:r>
            <a:br>
              <a:rPr lang="ru-RU" dirty="0"/>
            </a:br>
            <a:r>
              <a:rPr lang="ru-RU" dirty="0"/>
              <a:t>и успешно его окончить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425358" y="3762370"/>
            <a:ext cx="2137867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Трудоустроиться </a:t>
            </a:r>
            <a:br>
              <a:rPr lang="ru-RU" dirty="0"/>
            </a:br>
            <a:r>
              <a:rPr lang="ru-RU" dirty="0"/>
              <a:t>к </a:t>
            </a:r>
            <a:r>
              <a:rPr lang="ru-RU" dirty="0" err="1"/>
              <a:t>сельхозтоваро</a:t>
            </a:r>
            <a:r>
              <a:rPr lang="ru-RU" dirty="0"/>
              <a:t>-производителю</a:t>
            </a:r>
          </a:p>
        </p:txBody>
      </p:sp>
      <p:sp>
        <p:nvSpPr>
          <p:cNvPr id="12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92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5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909228" y="966166"/>
            <a:ext cx="6086248" cy="539653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(ст. 56 ФЗ «Об образовании»)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	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роны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поступающий на обучение по образовательной программе 	(среднего профессионального/высшего образования) / обучающийся, 	СХТП и *образовательная организация</a:t>
            </a:r>
          </a:p>
          <a:p>
            <a:pPr>
              <a:spcAft>
                <a:spcPts val="600"/>
              </a:spcAft>
              <a:buNone/>
            </a:pPr>
            <a:r>
              <a:rPr 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обучение и предоставлять стимулирующие выплаты (стипендию, оплату места проживания, проезда, дополнительных платных образовательных услуг);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трудоустройство 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 </a:t>
            </a: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Студента</a:t>
            </a:r>
            <a:r>
              <a:rPr lang="ru-RU" altLang="ru-RU" sz="1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  <a:endParaRPr lang="ru-RU" alt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осваивать образовательную программу;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осуществлять трудовую деятельность в течение не менее 3 лет 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alt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	Предупреждение рисков: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 результатах освоения обучающимся образовательной программы;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договору;</a:t>
            </a:r>
          </a:p>
          <a:p>
            <a:pPr marL="285750" indent="-285750">
              <a:lnSpc>
                <a:spcPct val="9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СХТП обязан выплатить компенсацию обучающемуся в размере трехкратной среднемесячной начисленной заработной платы в соответствующем регионе</a:t>
            </a:r>
          </a:p>
          <a:p>
            <a:pPr>
              <a:lnSpc>
                <a:spcPct val="90000"/>
              </a:lnSpc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Типовая форма договора утверждена постановлением Правительства РФ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от 13.10.2020 № 1681</a:t>
            </a: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10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665635" y="966166"/>
            <a:ext cx="4921129" cy="539653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lIns="72000" tIns="72000" rIns="72000" bIns="72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является дополнительным к трудовому (глава 32 Трудового кодекса Российской Федерации)</a:t>
            </a:r>
          </a:p>
          <a:p>
            <a:pPr>
              <a:lnSpc>
                <a:spcPct val="90000"/>
              </a:lnSpc>
              <a:buNone/>
            </a:pPr>
            <a:endParaRPr lang="ru-RU" alt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           </a:t>
            </a:r>
            <a:r>
              <a:rPr lang="ru-RU" alt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Стороны</a:t>
            </a:r>
            <a:r>
              <a:rPr lang="ru-RU" alt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 работник и СХТП</a:t>
            </a:r>
          </a:p>
          <a:p>
            <a:pPr>
              <a:buNone/>
            </a:pPr>
            <a:endParaRPr lang="ru-RU" sz="1200" b="1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None/>
            </a:pPr>
            <a:r>
              <a:rPr 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Обязанности </a:t>
            </a:r>
          </a:p>
          <a:p>
            <a:pPr>
              <a:buNone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Работодателя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оплачивать обучение и другие расходы (стипендия, транспортные расходы, проживание);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обеспечивать возможность пройти обучение</a:t>
            </a:r>
          </a:p>
          <a:p>
            <a:pPr marL="171450" indent="-171450"/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Работника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пройти обучение; 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проработать по трудовому договору с работодателем </a:t>
            </a:r>
            <a:b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течение срока, установленного в ученическом договоре </a:t>
            </a:r>
          </a:p>
          <a:p>
            <a:pPr>
              <a:buClr>
                <a:schemeClr val="accent6">
                  <a:lumMod val="75000"/>
                </a:schemeClr>
              </a:buClr>
              <a:buNone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*</a:t>
            </a:r>
            <a:r>
              <a:rPr lang="ru-RU" sz="1200" i="1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может полностью освобождаться от работы / иметь сокращенный рабочий день</a:t>
            </a:r>
          </a:p>
          <a:p>
            <a:pPr>
              <a:buNone/>
            </a:pPr>
            <a:endParaRPr lang="ru-RU" sz="1200" dirty="0">
              <a:solidFill>
                <a:srgbClr val="525256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	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Предупреждение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рисков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работодатель может запрашивать образовательную организацию о результатах освоения обучающимся образовательной программы;</a:t>
            </a:r>
          </a:p>
          <a:p>
            <a:pPr marL="285750" indent="-285750">
              <a:lnSpc>
                <a:spcPct val="90000"/>
              </a:lnSpc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525256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в случае неисполнения своих обязанностей обучающийся обязан возместить СХТП расходы по договору</a:t>
            </a: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ru-RU" altLang="ru-RU" sz="1050" dirty="0">
              <a:solidFill>
                <a:srgbClr val="525256"/>
              </a:solidFill>
              <a:latin typeface="Arial Nova Light" panose="020B03040202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pic>
        <p:nvPicPr>
          <p:cNvPr id="27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9397" y="1550668"/>
            <a:ext cx="404952" cy="288095"/>
          </a:xfrm>
          <a:prstGeom prst="rect">
            <a:avLst/>
          </a:prstGeom>
        </p:spPr>
      </p:pic>
      <p:pic>
        <p:nvPicPr>
          <p:cNvPr id="28" name="object 16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17568" y="1550669"/>
            <a:ext cx="404952" cy="2880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971873" y="687893"/>
            <a:ext cx="3600400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УЧЕНИЧЕСКИЙ ДОГОВОР</a:t>
            </a:r>
            <a:endParaRPr lang="ru-RU" sz="1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876528" y="692854"/>
            <a:ext cx="3924821" cy="306179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 ЦЕЛЕВОГО ОБУЧЕНИЯ</a:t>
            </a:r>
            <a:endParaRPr lang="ru-RU" sz="1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2520" y="406561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389080" y="476524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F7535"/>
                </a:solidFill>
              </a:rPr>
              <a:t>!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6725952" y="3372506"/>
            <a:ext cx="161358" cy="19538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84" y="2457482"/>
            <a:ext cx="238626" cy="164294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246849" y="511528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1407742" y="3372506"/>
            <a:ext cx="161358" cy="1953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51" y="2326526"/>
            <a:ext cx="238626" cy="1642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Договоры на обучение</a:t>
            </a:r>
          </a:p>
        </p:txBody>
      </p:sp>
      <p:sp>
        <p:nvSpPr>
          <p:cNvPr id="19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6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dirty="0">
                <a:solidFill>
                  <a:srgbClr val="1C8944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Этапы прохождения программы. </a:t>
            </a:r>
            <a:r>
              <a:rPr lang="ru-RU" sz="240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Прохождение практики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76784" y="3762373"/>
            <a:ext cx="2832330" cy="1581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Узнать условия программы </a:t>
            </a:r>
            <a:br>
              <a:rPr lang="ru-RU" dirty="0"/>
            </a:br>
            <a:r>
              <a:rPr lang="ru-RU" dirty="0"/>
              <a:t>в региональном органе власти и выбрать СХТП – участника программы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402980" y="3762373"/>
            <a:ext cx="2293442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Заключить трудовой договор </a:t>
            </a:r>
            <a:br>
              <a:rPr lang="ru-RU" dirty="0"/>
            </a:br>
            <a:r>
              <a:rPr lang="ru-RU" dirty="0"/>
              <a:t>с СХТП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946634" y="3762373"/>
            <a:ext cx="2137867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Трудоустроиться на практику </a:t>
            </a:r>
          </a:p>
          <a:p>
            <a:pPr algn="ctr"/>
            <a:r>
              <a:rPr lang="ru-RU" dirty="0"/>
              <a:t>к СХТП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859326" y="3762373"/>
            <a:ext cx="2293442" cy="158115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Оформить документы </a:t>
            </a:r>
            <a:br>
              <a:rPr lang="ru-RU" dirty="0"/>
            </a:br>
            <a:r>
              <a:rPr lang="ru-RU" dirty="0"/>
              <a:t>для прохождения практики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51" y="1177705"/>
            <a:ext cx="10058400" cy="2315890"/>
          </a:xfrm>
          <a:prstGeom prst="rect">
            <a:avLst/>
          </a:prstGeom>
        </p:spPr>
      </p:pic>
      <p:sp>
        <p:nvSpPr>
          <p:cNvPr id="15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143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7</a:t>
            </a:fld>
            <a:endParaRPr sz="2133" dirty="0">
              <a:latin typeface="Arial Black"/>
              <a:cs typeface="Arial Black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BF4E67AF-7618-4C60-9EB0-1D6ECB116A17}"/>
              </a:ext>
            </a:extLst>
          </p:cNvPr>
          <p:cNvSpPr/>
          <p:nvPr/>
        </p:nvSpPr>
        <p:spPr>
          <a:xfrm>
            <a:off x="9665458" y="859275"/>
            <a:ext cx="1273362" cy="1273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6D59249-2AD1-4F67-8FBF-CB760D5308F2}"/>
              </a:ext>
            </a:extLst>
          </p:cNvPr>
          <p:cNvSpPr/>
          <p:nvPr/>
        </p:nvSpPr>
        <p:spPr>
          <a:xfrm>
            <a:off x="7889236" y="849689"/>
            <a:ext cx="1273362" cy="1273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49F3A1C-FF6C-4F1D-ABBD-0F76B522221D}"/>
              </a:ext>
            </a:extLst>
          </p:cNvPr>
          <p:cNvSpPr/>
          <p:nvPr/>
        </p:nvSpPr>
        <p:spPr>
          <a:xfrm>
            <a:off x="6136319" y="849689"/>
            <a:ext cx="1273362" cy="12733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833" y="3232204"/>
            <a:ext cx="2232248" cy="40011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F7535"/>
                </a:solidFill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Заранее узнать</a:t>
            </a:r>
            <a:endParaRPr lang="ru-RU" sz="2800" b="1" dirty="0">
              <a:solidFill>
                <a:srgbClr val="0F7535"/>
              </a:solidFill>
              <a:latin typeface="Arial Nova Light" panose="020B0304020202020204" pitchFamily="34" charset="0"/>
              <a:ea typeface="PT Sans" panose="020B0503020203020204" pitchFamily="34" charset="-52"/>
              <a:cs typeface="+mj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3" y="4079063"/>
            <a:ext cx="1035287" cy="777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398" y="3892410"/>
            <a:ext cx="887701" cy="9640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1403797" y="272101"/>
            <a:ext cx="8640960" cy="398512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ПАМЯТКА ДЛЯ СТУДЕНТА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903183237"/>
              </p:ext>
            </p:extLst>
          </p:nvPr>
        </p:nvGraphicFramePr>
        <p:xfrm>
          <a:off x="3805461" y="840198"/>
          <a:ext cx="7623429" cy="508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3156918" y="3074107"/>
            <a:ext cx="678259" cy="71630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54170" y="163512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8206" y="309448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54170" y="46984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36"/>
          <a:stretch/>
        </p:blipFill>
        <p:spPr>
          <a:xfrm>
            <a:off x="1168618" y="1429925"/>
            <a:ext cx="1118678" cy="1405424"/>
          </a:xfrm>
          <a:prstGeom prst="rect">
            <a:avLst/>
          </a:prstGeom>
        </p:spPr>
      </p:pic>
      <p:sp>
        <p:nvSpPr>
          <p:cNvPr id="20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23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1"/>
          <p:cNvSpPr txBox="1"/>
          <p:nvPr/>
        </p:nvSpPr>
        <p:spPr>
          <a:xfrm>
            <a:off x="11644514" y="6397370"/>
            <a:ext cx="485140" cy="371832"/>
          </a:xfrm>
          <a:prstGeom prst="rect">
            <a:avLst/>
          </a:prstGeom>
        </p:spPr>
        <p:txBody>
          <a:bodyPr vert="horz" wrap="square" lIns="0" tIns="43179" rIns="0" bIns="0" rtlCol="0">
            <a:spAutoFit/>
          </a:bodyPr>
          <a:lstStyle/>
          <a:p>
            <a:pPr marL="50799" algn="ctr">
              <a:spcBef>
                <a:spcPts val="339"/>
              </a:spcBef>
            </a:pPr>
            <a:fld id="{81D60167-4931-47E6-BA6A-407CBD079E47}" type="slidenum">
              <a:rPr sz="2133" spc="-7" dirty="0">
                <a:solidFill>
                  <a:srgbClr val="D9D9D9"/>
                </a:solidFill>
                <a:latin typeface="Arial Black"/>
                <a:cs typeface="Arial Black"/>
              </a:rPr>
              <a:pPr marL="50799" algn="ctr">
                <a:spcBef>
                  <a:spcPts val="339"/>
                </a:spcBef>
              </a:pPr>
              <a:t>8</a:t>
            </a:fld>
            <a:endParaRPr sz="2133" dirty="0">
              <a:latin typeface="Arial Black"/>
              <a:cs typeface="Arial Black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46849" y="597253"/>
            <a:ext cx="9410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8C0B334-DCAC-4FD0-AE97-5FED7DAC250B}"/>
              </a:ext>
            </a:extLst>
          </p:cNvPr>
          <p:cNvSpPr txBox="1"/>
          <p:nvPr/>
        </p:nvSpPr>
        <p:spPr>
          <a:xfrm>
            <a:off x="629643" y="137186"/>
            <a:ext cx="10752731" cy="460067"/>
          </a:xfrm>
          <a:prstGeom prst="rect">
            <a:avLst/>
          </a:prstGeom>
          <a:noFill/>
        </p:spPr>
        <p:txBody>
          <a:bodyPr wrap="square" lIns="89858" tIns="44929" rIns="89858" bIns="44929" rtlCol="0">
            <a:spAutoFit/>
          </a:bodyPr>
          <a:lstStyle/>
          <a:p>
            <a:r>
              <a:rPr lang="ru-RU" sz="2400" b="1" dirty="0">
                <a:solidFill>
                  <a:srgbClr val="0F7535"/>
                </a:solidFill>
                <a:latin typeface="Arial Black" panose="020B0A04020102020204" pitchFamily="34" charset="0"/>
                <a:ea typeface="PT Sans" panose="020B0503020203020204" pitchFamily="34" charset="-52"/>
                <a:cs typeface="Times New Roman" panose="02020603050405020304" pitchFamily="18" charset="0"/>
              </a:rPr>
              <a:t>Ответы на часто задаваемые вопросы</a:t>
            </a:r>
            <a:endParaRPr lang="ru-RU" sz="2400" dirty="0">
              <a:solidFill>
                <a:srgbClr val="0F7535"/>
              </a:solidFill>
              <a:latin typeface="Arial Black" panose="020B0A04020102020204" pitchFamily="34" charset="0"/>
              <a:ea typeface="PT Sans" panose="020B0503020203020204" pitchFamily="34" charset="-52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14849" y="1212669"/>
            <a:ext cx="11648552" cy="1057016"/>
            <a:chOff x="314850" y="1011537"/>
            <a:chExt cx="11648552" cy="105701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16587" y="1011537"/>
              <a:ext cx="2520134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делать, если </a:t>
              </a:r>
              <a:b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 передумал учиться в данной образовательной организации?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4850" y="1355395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828190" y="1032023"/>
              <a:ext cx="8135212" cy="1036530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ученическом договоре или в договоре о целевом обучении указывается образовательная программа, по которой студент обязан обучиться. В случае смены программы необходимо заключить дополнительное соглашение с СХТП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14849" y="2470817"/>
            <a:ext cx="11648551" cy="850715"/>
            <a:chOff x="314850" y="2144529"/>
            <a:chExt cx="11648551" cy="85071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16586" y="2144529"/>
              <a:ext cx="2520133" cy="8507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будет, если я плохо учусь?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14850" y="2488387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828189" y="2203063"/>
              <a:ext cx="8135212" cy="733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случае неисполнения своих обязанностей обучающийся обязан возместить СХТП расходы по договору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14849" y="3522664"/>
            <a:ext cx="11648551" cy="850715"/>
            <a:chOff x="314850" y="3201804"/>
            <a:chExt cx="11648551" cy="85071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016586" y="3201804"/>
              <a:ext cx="2520133" cy="85071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Я знаю, к кому хочу пойти на практику. Как мне оформить документы?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14850" y="3545662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828189" y="3260338"/>
              <a:ext cx="8135212" cy="733645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каждой образовательной организации есть отделение, занимающееся практической подготовкой, которое поможет вам оформить документы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14850" y="4574511"/>
            <a:ext cx="11648551" cy="850715"/>
            <a:chOff x="314851" y="4373379"/>
            <a:chExt cx="11648551" cy="850715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1016587" y="4373379"/>
              <a:ext cx="2520133" cy="85071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Могу ли я остаться </a:t>
              </a:r>
              <a:b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 СХТП после успешного прохождения практики?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14851" y="4717237"/>
              <a:ext cx="483466" cy="3897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6640">
                <a:lnSpc>
                  <a:spcPts val="2000"/>
                </a:lnSpc>
              </a:pPr>
              <a:r>
                <a:rPr lang="ru-RU" sz="36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3828190" y="4431913"/>
              <a:ext cx="8135212" cy="73364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ctr"/>
            <a:lstStyle/>
            <a:p>
              <a:pPr marL="16640">
                <a:lnSpc>
                  <a:spcPts val="2000"/>
                </a:lnSpc>
              </a:pPr>
              <a:r>
                <a:rPr lang="ru-RU" sz="14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Программа покрывает только период прохождения практики. Вы можете устроиться к СХТП на работу при наличии у него вакансии</a:t>
              </a:r>
            </a:p>
          </p:txBody>
        </p:sp>
      </p:grpSp>
      <p:sp>
        <p:nvSpPr>
          <p:cNvPr id="36" name="object 17"/>
          <p:cNvSpPr txBox="1"/>
          <p:nvPr/>
        </p:nvSpPr>
        <p:spPr>
          <a:xfrm>
            <a:off x="816560" y="6451655"/>
            <a:ext cx="5623206" cy="274123"/>
          </a:xfrm>
          <a:prstGeom prst="rect">
            <a:avLst/>
          </a:prstGeom>
        </p:spPr>
        <p:txBody>
          <a:bodyPr vert="horz" wrap="square" lIns="0" tIns="17472" rIns="0" bIns="0" rtlCol="0">
            <a:spAutoFit/>
          </a:bodyPr>
          <a:lstStyle/>
          <a:p>
            <a:pPr marL="473840" lvl="1">
              <a:lnSpc>
                <a:spcPts val="2000"/>
              </a:lnSpc>
            </a:pPr>
            <a:r>
              <a:rPr lang="ru-RU" sz="1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ПОДДЕРЖКИ КАДРОВ ДЛЯ СЕЛЬСКИХ ТЕРРИТОРИЙ</a:t>
            </a:r>
            <a:endParaRPr lang="ru-RU" sz="1200" b="1" dirty="0">
              <a:solidFill>
                <a:srgbClr val="FFC000"/>
              </a:solidFill>
              <a:latin typeface="Arial" panose="020B0604020202020204" pitchFamily="34" charset="0"/>
              <a:ea typeface="PT Sans" panose="020B0503020203020204" pitchFamily="34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4155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Минсельхоз дефолт">
      <a:dk1>
        <a:srgbClr val="094E22"/>
      </a:dk1>
      <a:lt1>
        <a:sysClr val="window" lastClr="FFFFFF"/>
      </a:lt1>
      <a:dk2>
        <a:srgbClr val="149C46"/>
      </a:dk2>
      <a:lt2>
        <a:srgbClr val="FFFFFF"/>
      </a:lt2>
      <a:accent1>
        <a:srgbClr val="FFD558"/>
      </a:accent1>
      <a:accent2>
        <a:srgbClr val="FFFFD1"/>
      </a:accent2>
      <a:accent3>
        <a:srgbClr val="FFD6AD"/>
      </a:accent3>
      <a:accent4>
        <a:srgbClr val="6CC168"/>
      </a:accent4>
      <a:accent5>
        <a:srgbClr val="FF9933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10017</TotalTime>
  <Words>805</Words>
  <Application>Microsoft Office PowerPoint</Application>
  <PresentationFormat>Широкоэкранный</PresentationFormat>
  <Paragraphs>110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Arial Nova Light</vt:lpstr>
      <vt:lpstr>Calibri</vt:lpstr>
      <vt:lpstr>Calibri Light</vt:lpstr>
      <vt:lpstr>Noah ExtraBold</vt:lpstr>
      <vt:lpstr>Noah Light</vt:lpstr>
      <vt:lpstr>Wingdings</vt:lpstr>
      <vt:lpstr>2_Тема Office</vt:lpstr>
      <vt:lpstr>4_Тема Office</vt:lpstr>
      <vt:lpstr>5_Тема Office</vt:lpstr>
      <vt:lpstr>3_Тема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Soch</dc:creator>
  <cp:lastModifiedBy>Пользователь_8</cp:lastModifiedBy>
  <cp:revision>880</cp:revision>
  <cp:lastPrinted>2021-03-09T14:56:58Z</cp:lastPrinted>
  <dcterms:created xsi:type="dcterms:W3CDTF">2020-03-18T09:50:41Z</dcterms:created>
  <dcterms:modified xsi:type="dcterms:W3CDTF">2021-08-24T13:06:28Z</dcterms:modified>
</cp:coreProperties>
</file>