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17" r:id="rId2"/>
    <p:sldMasterId id="2147483721" r:id="rId3"/>
    <p:sldMasterId id="2147483695" r:id="rId4"/>
    <p:sldMasterId id="2147483671" r:id="rId5"/>
  </p:sldMasterIdLst>
  <p:notesMasterIdLst>
    <p:notesMasterId r:id="rId16"/>
  </p:notesMasterIdLst>
  <p:sldIdLst>
    <p:sldId id="515" r:id="rId6"/>
    <p:sldId id="533" r:id="rId7"/>
    <p:sldId id="510" r:id="rId8"/>
    <p:sldId id="519" r:id="rId9"/>
    <p:sldId id="521" r:id="rId10"/>
    <p:sldId id="534" r:id="rId11"/>
    <p:sldId id="370" r:id="rId12"/>
    <p:sldId id="528" r:id="rId13"/>
    <p:sldId id="508" r:id="rId14"/>
    <p:sldId id="535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54A30A-E31D-4106-82FF-67A24E819ED3}">
          <p14:sldIdLst>
            <p14:sldId id="515"/>
            <p14:sldId id="533"/>
            <p14:sldId id="510"/>
            <p14:sldId id="519"/>
            <p14:sldId id="521"/>
            <p14:sldId id="534"/>
            <p14:sldId id="370"/>
            <p14:sldId id="528"/>
            <p14:sldId id="508"/>
            <p14:sldId id="535"/>
          </p14:sldIdLst>
        </p14:section>
      </p14:sectionLst>
    </p:ext>
    <p:ext uri="{EFAFB233-063F-42B5-8137-9DF3F51BA10A}">
      <p15:sldGuideLst xmlns:p15="http://schemas.microsoft.com/office/powerpoint/2012/main">
        <p15:guide id="2" pos="211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слав Меркулов" initials="" lastIdx="2" clrIdx="0"/>
  <p:cmAuthor id="2" name="Арбузова Ирина Валерьевна" initials="АИВ" lastIdx="4" clrIdx="1"/>
  <p:cmAuthor id="3" name="Юлия Владимировна Андрийчук" initials="ЮВА" lastIdx="5" clrIdx="2">
    <p:extLst>
      <p:ext uri="{19B8F6BF-5375-455C-9EA6-DF929625EA0E}">
        <p15:presenceInfo xmlns:p15="http://schemas.microsoft.com/office/powerpoint/2012/main" userId="Юлия Владимировна Андрийчу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A"/>
    <a:srgbClr val="1C8944"/>
    <a:srgbClr val="707FB0"/>
    <a:srgbClr val="080808"/>
    <a:srgbClr val="DFE2ED"/>
    <a:srgbClr val="A9B2CF"/>
    <a:srgbClr val="3E7DDA"/>
    <a:srgbClr val="0F7535"/>
    <a:srgbClr val="9DD69A"/>
    <a:srgbClr val="D69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84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1128" y="78"/>
      </p:cViewPr>
      <p:guideLst>
        <p:guide pos="211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2E428-6214-4388-ABD8-A084371074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41C72AF-78F6-48D8-9AB0-91CDE1D6F040}">
      <dgm:prSet phldrT="[Текст]" custT="1"/>
      <dgm:spPr>
        <a:solidFill>
          <a:srgbClr val="9DD69A"/>
        </a:solidFill>
      </dgm:spPr>
      <dgm:t>
        <a:bodyPr/>
        <a:lstStyle/>
        <a:p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образовательных организаций</a:t>
          </a:r>
        </a:p>
      </dgm:t>
    </dgm:pt>
    <dgm:pt modelId="{40E96024-05DE-4A7B-945F-1503223C0DBE}" type="parTrans" cxnId="{70A63041-288C-4973-9EBF-153E88BBD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221E53-3AC3-402F-8824-43AE5FDCB0C7}" type="sibTrans" cxnId="{70A63041-288C-4973-9EBF-153E88BBD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060769-EAFF-4F40-B04D-ED15D485B62A}">
      <dgm:prSet phldrT="[Текст]" custT="1"/>
      <dgm:spPr>
        <a:solidFill>
          <a:srgbClr val="9DD69A"/>
        </a:solidFill>
      </dgm:spPr>
      <dgm:t>
        <a:bodyPr/>
        <a:lstStyle/>
        <a:p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документов для получения субсидии</a:t>
          </a:r>
        </a:p>
      </dgm:t>
    </dgm:pt>
    <dgm:pt modelId="{554691DE-65F4-45E5-861B-649BF2BF781E}" type="parTrans" cxnId="{1AB7A886-C1D4-4F7B-B11C-A3D81B57FC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305789-372A-4992-8A32-C720152D5AF5}" type="sibTrans" cxnId="{1AB7A886-C1D4-4F7B-B11C-A3D81B57FC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F9B089-AA04-41FD-AFB5-743E2A329EA8}">
      <dgm:prSet phldrT="[Текст]" custT="1"/>
      <dgm:spPr>
        <a:solidFill>
          <a:srgbClr val="9DD69A"/>
        </a:solidFill>
      </dgm:spPr>
      <dgm:t>
        <a:bodyPr/>
        <a:lstStyle/>
        <a:p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Куда обратиться за консультацией </a:t>
          </a:r>
          <a:b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</a:br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в региональном органе управления АПК</a:t>
          </a:r>
        </a:p>
      </dgm:t>
    </dgm:pt>
    <dgm:pt modelId="{FA1C128D-7FB6-44B7-9E9C-01A2E6BB2548}" type="parTrans" cxnId="{A6282A4D-83AD-43F8-8F63-D18630A10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8670E6-A4FE-4767-AED8-F8BA075A4D4D}" type="sibTrans" cxnId="{A6282A4D-83AD-43F8-8F63-D18630A10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447C61-1DD2-4F50-AF9E-1BB497A02253}">
      <dgm:prSet custT="1"/>
      <dgm:spPr>
        <a:solidFill>
          <a:srgbClr val="9DD69A"/>
        </a:solidFill>
      </dgm:spPr>
      <dgm:t>
        <a:bodyPr/>
        <a:lstStyle/>
        <a:p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Как подать заявку на получение субсидии и подать заявку на следующий год</a:t>
          </a:r>
        </a:p>
      </dgm:t>
    </dgm:pt>
    <dgm:pt modelId="{F1CDEFFF-063A-443A-8135-3A0966C11B51}" type="parTrans" cxnId="{927B8ADD-E106-408E-9670-A16D068E10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30F066-8975-4D73-8DFD-0F4E4FBDE66F}" type="sibTrans" cxnId="{927B8ADD-E106-408E-9670-A16D068E10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35170C-FB4F-495C-83A1-29DE9D95415F}" type="pres">
      <dgm:prSet presAssocID="{7CA2E428-6214-4388-ABD8-A084371074B5}" presName="Name0" presStyleCnt="0">
        <dgm:presLayoutVars>
          <dgm:chMax val="7"/>
          <dgm:chPref val="7"/>
          <dgm:dir/>
        </dgm:presLayoutVars>
      </dgm:prSet>
      <dgm:spPr/>
    </dgm:pt>
    <dgm:pt modelId="{3DE98A79-7FB0-4B79-9346-4B4D6B5B2CA0}" type="pres">
      <dgm:prSet presAssocID="{7CA2E428-6214-4388-ABD8-A084371074B5}" presName="Name1" presStyleCnt="0"/>
      <dgm:spPr/>
    </dgm:pt>
    <dgm:pt modelId="{09F27E6B-1122-4447-A7E1-533A577BC6B9}" type="pres">
      <dgm:prSet presAssocID="{7CA2E428-6214-4388-ABD8-A084371074B5}" presName="cycle" presStyleCnt="0"/>
      <dgm:spPr/>
    </dgm:pt>
    <dgm:pt modelId="{1CA1EA85-7253-4B85-8EED-841610D1258A}" type="pres">
      <dgm:prSet presAssocID="{7CA2E428-6214-4388-ABD8-A084371074B5}" presName="srcNode" presStyleLbl="node1" presStyleIdx="0" presStyleCnt="4"/>
      <dgm:spPr/>
    </dgm:pt>
    <dgm:pt modelId="{53C5E9A1-478B-4DEE-B462-66505A9B9010}" type="pres">
      <dgm:prSet presAssocID="{7CA2E428-6214-4388-ABD8-A084371074B5}" presName="conn" presStyleLbl="parChTrans1D2" presStyleIdx="0" presStyleCnt="1"/>
      <dgm:spPr/>
    </dgm:pt>
    <dgm:pt modelId="{736D132E-BBC7-434B-A533-1334444CCDC6}" type="pres">
      <dgm:prSet presAssocID="{7CA2E428-6214-4388-ABD8-A084371074B5}" presName="extraNode" presStyleLbl="node1" presStyleIdx="0" presStyleCnt="4"/>
      <dgm:spPr/>
    </dgm:pt>
    <dgm:pt modelId="{8B3AB1D2-DE9E-4D80-95C1-E4DE057FB491}" type="pres">
      <dgm:prSet presAssocID="{7CA2E428-6214-4388-ABD8-A084371074B5}" presName="dstNode" presStyleLbl="node1" presStyleIdx="0" presStyleCnt="4"/>
      <dgm:spPr/>
    </dgm:pt>
    <dgm:pt modelId="{5067A844-38F0-402F-AB92-906E68D9356F}" type="pres">
      <dgm:prSet presAssocID="{F41C72AF-78F6-48D8-9AB0-91CDE1D6F040}" presName="text_1" presStyleLbl="node1" presStyleIdx="0" presStyleCnt="4">
        <dgm:presLayoutVars>
          <dgm:bulletEnabled val="1"/>
        </dgm:presLayoutVars>
      </dgm:prSet>
      <dgm:spPr/>
    </dgm:pt>
    <dgm:pt modelId="{E4FDC644-446C-4F3B-87C0-34A21FC14243}" type="pres">
      <dgm:prSet presAssocID="{F41C72AF-78F6-48D8-9AB0-91CDE1D6F040}" presName="accent_1" presStyleCnt="0"/>
      <dgm:spPr/>
    </dgm:pt>
    <dgm:pt modelId="{C0EB9D6B-E7D9-455C-AC08-06DE86952569}" type="pres">
      <dgm:prSet presAssocID="{F41C72AF-78F6-48D8-9AB0-91CDE1D6F040}" presName="accentRepeatNode" presStyleLbl="solidFgAcc1" presStyleIdx="0" presStyleCnt="4"/>
      <dgm:spPr/>
    </dgm:pt>
    <dgm:pt modelId="{43826C68-CBFA-4CEB-83E1-E50F36F9D8D4}" type="pres">
      <dgm:prSet presAssocID="{17060769-EAFF-4F40-B04D-ED15D485B62A}" presName="text_2" presStyleLbl="node1" presStyleIdx="1" presStyleCnt="4">
        <dgm:presLayoutVars>
          <dgm:bulletEnabled val="1"/>
        </dgm:presLayoutVars>
      </dgm:prSet>
      <dgm:spPr/>
    </dgm:pt>
    <dgm:pt modelId="{41667D5C-C00C-4117-B897-298577F6A912}" type="pres">
      <dgm:prSet presAssocID="{17060769-EAFF-4F40-B04D-ED15D485B62A}" presName="accent_2" presStyleCnt="0"/>
      <dgm:spPr/>
    </dgm:pt>
    <dgm:pt modelId="{F4E75DFA-3B8D-4158-9DDF-6420C218B81E}" type="pres">
      <dgm:prSet presAssocID="{17060769-EAFF-4F40-B04D-ED15D485B62A}" presName="accentRepeatNode" presStyleLbl="solidFgAcc1" presStyleIdx="1" presStyleCnt="4"/>
      <dgm:spPr/>
    </dgm:pt>
    <dgm:pt modelId="{37BF96F4-5BD4-496D-B835-55EB8C6780AF}" type="pres">
      <dgm:prSet presAssocID="{7CF9B089-AA04-41FD-AFB5-743E2A329EA8}" presName="text_3" presStyleLbl="node1" presStyleIdx="2" presStyleCnt="4" custScaleY="117157" custLinFactNeighborX="745" custLinFactNeighborY="-1259">
        <dgm:presLayoutVars>
          <dgm:bulletEnabled val="1"/>
        </dgm:presLayoutVars>
      </dgm:prSet>
      <dgm:spPr/>
    </dgm:pt>
    <dgm:pt modelId="{F84646CB-71A1-482A-8625-6D8101D562B1}" type="pres">
      <dgm:prSet presAssocID="{7CF9B089-AA04-41FD-AFB5-743E2A329EA8}" presName="accent_3" presStyleCnt="0"/>
      <dgm:spPr/>
    </dgm:pt>
    <dgm:pt modelId="{2C81C66E-032D-44CA-91BE-4C5A93593C21}" type="pres">
      <dgm:prSet presAssocID="{7CF9B089-AA04-41FD-AFB5-743E2A329EA8}" presName="accentRepeatNode" presStyleLbl="solidFgAcc1" presStyleIdx="2" presStyleCnt="4"/>
      <dgm:spPr/>
    </dgm:pt>
    <dgm:pt modelId="{2A67106D-0C99-4913-8936-0B133412A533}" type="pres">
      <dgm:prSet presAssocID="{77447C61-1DD2-4F50-AF9E-1BB497A02253}" presName="text_4" presStyleLbl="node1" presStyleIdx="3" presStyleCnt="4" custScaleY="123719">
        <dgm:presLayoutVars>
          <dgm:bulletEnabled val="1"/>
        </dgm:presLayoutVars>
      </dgm:prSet>
      <dgm:spPr/>
    </dgm:pt>
    <dgm:pt modelId="{BCA17594-4AF7-4F6B-8EAC-34E2DDF81CEC}" type="pres">
      <dgm:prSet presAssocID="{77447C61-1DD2-4F50-AF9E-1BB497A02253}" presName="accent_4" presStyleCnt="0"/>
      <dgm:spPr/>
    </dgm:pt>
    <dgm:pt modelId="{BCA30851-14F4-47BC-9FB3-DBF1DB9F0277}" type="pres">
      <dgm:prSet presAssocID="{77447C61-1DD2-4F50-AF9E-1BB497A02253}" presName="accentRepeatNode" presStyleLbl="solidFgAcc1" presStyleIdx="3" presStyleCnt="4"/>
      <dgm:spPr/>
    </dgm:pt>
  </dgm:ptLst>
  <dgm:cxnLst>
    <dgm:cxn modelId="{5993AE13-655A-461A-BA0D-8DD8061D6028}" type="presOf" srcId="{E9221E53-3AC3-402F-8824-43AE5FDCB0C7}" destId="{53C5E9A1-478B-4DEE-B462-66505A9B9010}" srcOrd="0" destOrd="0" presId="urn:microsoft.com/office/officeart/2008/layout/VerticalCurvedList"/>
    <dgm:cxn modelId="{70A63041-288C-4973-9EBF-153E88BBD0B4}" srcId="{7CA2E428-6214-4388-ABD8-A084371074B5}" destId="{F41C72AF-78F6-48D8-9AB0-91CDE1D6F040}" srcOrd="0" destOrd="0" parTransId="{40E96024-05DE-4A7B-945F-1503223C0DBE}" sibTransId="{E9221E53-3AC3-402F-8824-43AE5FDCB0C7}"/>
    <dgm:cxn modelId="{A6282A4D-83AD-43F8-8F63-D18630A10A11}" srcId="{7CA2E428-6214-4388-ABD8-A084371074B5}" destId="{7CF9B089-AA04-41FD-AFB5-743E2A329EA8}" srcOrd="2" destOrd="0" parTransId="{FA1C128D-7FB6-44B7-9E9C-01A2E6BB2548}" sibTransId="{458670E6-A4FE-4767-AED8-F8BA075A4D4D}"/>
    <dgm:cxn modelId="{9148AD53-12AB-47A4-902C-C4AC0689A5FF}" type="presOf" srcId="{F41C72AF-78F6-48D8-9AB0-91CDE1D6F040}" destId="{5067A844-38F0-402F-AB92-906E68D9356F}" srcOrd="0" destOrd="0" presId="urn:microsoft.com/office/officeart/2008/layout/VerticalCurvedList"/>
    <dgm:cxn modelId="{4ACD8C79-DF4F-491E-B393-FEA469D39338}" type="presOf" srcId="{7CF9B089-AA04-41FD-AFB5-743E2A329EA8}" destId="{37BF96F4-5BD4-496D-B835-55EB8C6780AF}" srcOrd="0" destOrd="0" presId="urn:microsoft.com/office/officeart/2008/layout/VerticalCurvedList"/>
    <dgm:cxn modelId="{1AB7A886-C1D4-4F7B-B11C-A3D81B57FCC2}" srcId="{7CA2E428-6214-4388-ABD8-A084371074B5}" destId="{17060769-EAFF-4F40-B04D-ED15D485B62A}" srcOrd="1" destOrd="0" parTransId="{554691DE-65F4-45E5-861B-649BF2BF781E}" sibTransId="{3F305789-372A-4992-8A32-C720152D5AF5}"/>
    <dgm:cxn modelId="{B2A6CEBA-A277-4940-8F9E-3A6EF0A78570}" type="presOf" srcId="{17060769-EAFF-4F40-B04D-ED15D485B62A}" destId="{43826C68-CBFA-4CEB-83E1-E50F36F9D8D4}" srcOrd="0" destOrd="0" presId="urn:microsoft.com/office/officeart/2008/layout/VerticalCurvedList"/>
    <dgm:cxn modelId="{EEDF4ADA-365F-4C4B-BEB9-760ACD96BC89}" type="presOf" srcId="{7CA2E428-6214-4388-ABD8-A084371074B5}" destId="{CF35170C-FB4F-495C-83A1-29DE9D95415F}" srcOrd="0" destOrd="0" presId="urn:microsoft.com/office/officeart/2008/layout/VerticalCurvedList"/>
    <dgm:cxn modelId="{927B8ADD-E106-408E-9670-A16D068E1038}" srcId="{7CA2E428-6214-4388-ABD8-A084371074B5}" destId="{77447C61-1DD2-4F50-AF9E-1BB497A02253}" srcOrd="3" destOrd="0" parTransId="{F1CDEFFF-063A-443A-8135-3A0966C11B51}" sibTransId="{9C30F066-8975-4D73-8DFD-0F4E4FBDE66F}"/>
    <dgm:cxn modelId="{553CBCF6-66F6-4B23-8E24-CD2B58D277DC}" type="presOf" srcId="{77447C61-1DD2-4F50-AF9E-1BB497A02253}" destId="{2A67106D-0C99-4913-8936-0B133412A533}" srcOrd="0" destOrd="0" presId="urn:microsoft.com/office/officeart/2008/layout/VerticalCurvedList"/>
    <dgm:cxn modelId="{6DA0E6DB-8248-4CBC-A307-00AF4B744854}" type="presParOf" srcId="{CF35170C-FB4F-495C-83A1-29DE9D95415F}" destId="{3DE98A79-7FB0-4B79-9346-4B4D6B5B2CA0}" srcOrd="0" destOrd="0" presId="urn:microsoft.com/office/officeart/2008/layout/VerticalCurvedList"/>
    <dgm:cxn modelId="{BEAC208E-5884-4C72-9447-E52F5BADA1EB}" type="presParOf" srcId="{3DE98A79-7FB0-4B79-9346-4B4D6B5B2CA0}" destId="{09F27E6B-1122-4447-A7E1-533A577BC6B9}" srcOrd="0" destOrd="0" presId="urn:microsoft.com/office/officeart/2008/layout/VerticalCurvedList"/>
    <dgm:cxn modelId="{95BB76A7-3D6E-4BF0-B6E4-D21028FB5D67}" type="presParOf" srcId="{09F27E6B-1122-4447-A7E1-533A577BC6B9}" destId="{1CA1EA85-7253-4B85-8EED-841610D1258A}" srcOrd="0" destOrd="0" presId="urn:microsoft.com/office/officeart/2008/layout/VerticalCurvedList"/>
    <dgm:cxn modelId="{29801207-169E-42A3-B8DC-87313C7CE6AF}" type="presParOf" srcId="{09F27E6B-1122-4447-A7E1-533A577BC6B9}" destId="{53C5E9A1-478B-4DEE-B462-66505A9B9010}" srcOrd="1" destOrd="0" presId="urn:microsoft.com/office/officeart/2008/layout/VerticalCurvedList"/>
    <dgm:cxn modelId="{1104BF7F-94A0-4BF5-946A-FEB3EAC3D311}" type="presParOf" srcId="{09F27E6B-1122-4447-A7E1-533A577BC6B9}" destId="{736D132E-BBC7-434B-A533-1334444CCDC6}" srcOrd="2" destOrd="0" presId="urn:microsoft.com/office/officeart/2008/layout/VerticalCurvedList"/>
    <dgm:cxn modelId="{57B6CFE4-CFE5-495E-A448-64B0EE5284AF}" type="presParOf" srcId="{09F27E6B-1122-4447-A7E1-533A577BC6B9}" destId="{8B3AB1D2-DE9E-4D80-95C1-E4DE057FB491}" srcOrd="3" destOrd="0" presId="urn:microsoft.com/office/officeart/2008/layout/VerticalCurvedList"/>
    <dgm:cxn modelId="{88C6583E-5967-4213-B598-84865A277B92}" type="presParOf" srcId="{3DE98A79-7FB0-4B79-9346-4B4D6B5B2CA0}" destId="{5067A844-38F0-402F-AB92-906E68D9356F}" srcOrd="1" destOrd="0" presId="urn:microsoft.com/office/officeart/2008/layout/VerticalCurvedList"/>
    <dgm:cxn modelId="{C46B4867-F2B0-443A-B66E-708B9133F577}" type="presParOf" srcId="{3DE98A79-7FB0-4B79-9346-4B4D6B5B2CA0}" destId="{E4FDC644-446C-4F3B-87C0-34A21FC14243}" srcOrd="2" destOrd="0" presId="urn:microsoft.com/office/officeart/2008/layout/VerticalCurvedList"/>
    <dgm:cxn modelId="{3F943A7A-2A83-42B8-8E8B-729CB4C1C4E8}" type="presParOf" srcId="{E4FDC644-446C-4F3B-87C0-34A21FC14243}" destId="{C0EB9D6B-E7D9-455C-AC08-06DE86952569}" srcOrd="0" destOrd="0" presId="urn:microsoft.com/office/officeart/2008/layout/VerticalCurvedList"/>
    <dgm:cxn modelId="{5EF3A9CD-C341-4131-9912-692BD1677107}" type="presParOf" srcId="{3DE98A79-7FB0-4B79-9346-4B4D6B5B2CA0}" destId="{43826C68-CBFA-4CEB-83E1-E50F36F9D8D4}" srcOrd="3" destOrd="0" presId="urn:microsoft.com/office/officeart/2008/layout/VerticalCurvedList"/>
    <dgm:cxn modelId="{5F92CAA4-A55E-4E09-A77C-52A439BF8278}" type="presParOf" srcId="{3DE98A79-7FB0-4B79-9346-4B4D6B5B2CA0}" destId="{41667D5C-C00C-4117-B897-298577F6A912}" srcOrd="4" destOrd="0" presId="urn:microsoft.com/office/officeart/2008/layout/VerticalCurvedList"/>
    <dgm:cxn modelId="{9574DE24-D5B3-46FE-B3D6-4464B29BE716}" type="presParOf" srcId="{41667D5C-C00C-4117-B897-298577F6A912}" destId="{F4E75DFA-3B8D-4158-9DDF-6420C218B81E}" srcOrd="0" destOrd="0" presId="urn:microsoft.com/office/officeart/2008/layout/VerticalCurvedList"/>
    <dgm:cxn modelId="{E176F053-191D-4816-901C-EB0944EA4FDB}" type="presParOf" srcId="{3DE98A79-7FB0-4B79-9346-4B4D6B5B2CA0}" destId="{37BF96F4-5BD4-496D-B835-55EB8C6780AF}" srcOrd="5" destOrd="0" presId="urn:microsoft.com/office/officeart/2008/layout/VerticalCurvedList"/>
    <dgm:cxn modelId="{62D11E02-402E-4C41-8482-E979190AADB4}" type="presParOf" srcId="{3DE98A79-7FB0-4B79-9346-4B4D6B5B2CA0}" destId="{F84646CB-71A1-482A-8625-6D8101D562B1}" srcOrd="6" destOrd="0" presId="urn:microsoft.com/office/officeart/2008/layout/VerticalCurvedList"/>
    <dgm:cxn modelId="{3295C443-55F7-4059-A019-67DDFFB049EA}" type="presParOf" srcId="{F84646CB-71A1-482A-8625-6D8101D562B1}" destId="{2C81C66E-032D-44CA-91BE-4C5A93593C21}" srcOrd="0" destOrd="0" presId="urn:microsoft.com/office/officeart/2008/layout/VerticalCurvedList"/>
    <dgm:cxn modelId="{D1CEEFF7-2AAC-45D5-B625-FAF661BE494C}" type="presParOf" srcId="{3DE98A79-7FB0-4B79-9346-4B4D6B5B2CA0}" destId="{2A67106D-0C99-4913-8936-0B133412A533}" srcOrd="7" destOrd="0" presId="urn:microsoft.com/office/officeart/2008/layout/VerticalCurvedList"/>
    <dgm:cxn modelId="{53021FFA-8705-48A6-A6C5-AD1E75C52362}" type="presParOf" srcId="{3DE98A79-7FB0-4B79-9346-4B4D6B5B2CA0}" destId="{BCA17594-4AF7-4F6B-8EAC-34E2DDF81CEC}" srcOrd="8" destOrd="0" presId="urn:microsoft.com/office/officeart/2008/layout/VerticalCurvedList"/>
    <dgm:cxn modelId="{27701141-9AC3-47A3-8A6C-B048D4226807}" type="presParOf" srcId="{BCA17594-4AF7-4F6B-8EAC-34E2DDF81CEC}" destId="{BCA30851-14F4-47BC-9FB3-DBF1DB9F02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5E9A1-478B-4DEE-B462-66505A9B9010}">
      <dsp:nvSpPr>
        <dsp:cNvPr id="0" name=""/>
        <dsp:cNvSpPr/>
      </dsp:nvSpPr>
      <dsp:spPr>
        <a:xfrm>
          <a:off x="-5752756" y="-880518"/>
          <a:ext cx="6848936" cy="6848936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7A844-38F0-402F-AB92-906E68D9356F}">
      <dsp:nvSpPr>
        <dsp:cNvPr id="0" name=""/>
        <dsp:cNvSpPr/>
      </dsp:nvSpPr>
      <dsp:spPr>
        <a:xfrm>
          <a:off x="573787" y="391157"/>
          <a:ext cx="6978283" cy="782722"/>
        </a:xfrm>
        <a:prstGeom prst="rect">
          <a:avLst/>
        </a:prstGeom>
        <a:solidFill>
          <a:srgbClr val="9DD6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образовательных организаций</a:t>
          </a:r>
        </a:p>
      </dsp:txBody>
      <dsp:txXfrm>
        <a:off x="573787" y="391157"/>
        <a:ext cx="6978283" cy="782722"/>
      </dsp:txXfrm>
    </dsp:sp>
    <dsp:sp modelId="{C0EB9D6B-E7D9-455C-AC08-06DE86952569}">
      <dsp:nvSpPr>
        <dsp:cNvPr id="0" name=""/>
        <dsp:cNvSpPr/>
      </dsp:nvSpPr>
      <dsp:spPr>
        <a:xfrm>
          <a:off x="84586" y="293317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6C68-CBFA-4CEB-83E1-E50F36F9D8D4}">
      <dsp:nvSpPr>
        <dsp:cNvPr id="0" name=""/>
        <dsp:cNvSpPr/>
      </dsp:nvSpPr>
      <dsp:spPr>
        <a:xfrm>
          <a:off x="1022540" y="1565444"/>
          <a:ext cx="6529530" cy="782722"/>
        </a:xfrm>
        <a:prstGeom prst="rect">
          <a:avLst/>
        </a:prstGeom>
        <a:solidFill>
          <a:srgbClr val="9DD6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документов для получения субсидии</a:t>
          </a:r>
        </a:p>
      </dsp:txBody>
      <dsp:txXfrm>
        <a:off x="1022540" y="1565444"/>
        <a:ext cx="6529530" cy="782722"/>
      </dsp:txXfrm>
    </dsp:sp>
    <dsp:sp modelId="{F4E75DFA-3B8D-4158-9DDF-6420C218B81E}">
      <dsp:nvSpPr>
        <dsp:cNvPr id="0" name=""/>
        <dsp:cNvSpPr/>
      </dsp:nvSpPr>
      <dsp:spPr>
        <a:xfrm>
          <a:off x="533338" y="1467604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F96F4-5BD4-496D-B835-55EB8C6780AF}">
      <dsp:nvSpPr>
        <dsp:cNvPr id="0" name=""/>
        <dsp:cNvSpPr/>
      </dsp:nvSpPr>
      <dsp:spPr>
        <a:xfrm>
          <a:off x="1071185" y="2662731"/>
          <a:ext cx="6529530" cy="917014"/>
        </a:xfrm>
        <a:prstGeom prst="rect">
          <a:avLst/>
        </a:prstGeom>
        <a:solidFill>
          <a:srgbClr val="9DD6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Куда обратиться за консультацией </a:t>
          </a:r>
          <a:b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</a:br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в региональном органе управления АПК</a:t>
          </a:r>
        </a:p>
      </dsp:txBody>
      <dsp:txXfrm>
        <a:off x="1071185" y="2662731"/>
        <a:ext cx="6529530" cy="917014"/>
      </dsp:txXfrm>
    </dsp:sp>
    <dsp:sp modelId="{2C81C66E-032D-44CA-91BE-4C5A93593C21}">
      <dsp:nvSpPr>
        <dsp:cNvPr id="0" name=""/>
        <dsp:cNvSpPr/>
      </dsp:nvSpPr>
      <dsp:spPr>
        <a:xfrm>
          <a:off x="533338" y="2641891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7106D-0C99-4913-8936-0B133412A533}">
      <dsp:nvSpPr>
        <dsp:cNvPr id="0" name=""/>
        <dsp:cNvSpPr/>
      </dsp:nvSpPr>
      <dsp:spPr>
        <a:xfrm>
          <a:off x="573787" y="3821191"/>
          <a:ext cx="6978283" cy="968376"/>
        </a:xfrm>
        <a:prstGeom prst="rect">
          <a:avLst/>
        </a:prstGeom>
        <a:solidFill>
          <a:srgbClr val="9DD6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Как подать заявку на получение субсидии и подать заявку на следующий год</a:t>
          </a:r>
        </a:p>
      </dsp:txBody>
      <dsp:txXfrm>
        <a:off x="573787" y="3821191"/>
        <a:ext cx="6978283" cy="968376"/>
      </dsp:txXfrm>
    </dsp:sp>
    <dsp:sp modelId="{BCA30851-14F4-47BC-9FB3-DBF1DB9F0277}">
      <dsp:nvSpPr>
        <dsp:cNvPr id="0" name=""/>
        <dsp:cNvSpPr/>
      </dsp:nvSpPr>
      <dsp:spPr>
        <a:xfrm>
          <a:off x="84586" y="3816178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6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6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>
              <a:defRPr sz="1200"/>
            </a:lvl1pPr>
          </a:lstStyle>
          <a:p>
            <a:fld id="{80370AA7-0B9A-4C87-B12C-87AE4F6E68C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1" rIns="91285" bIns="456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1285" tIns="45641" rIns="91285" bIns="456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8135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5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r">
              <a:defRPr sz="1200"/>
            </a:lvl1pPr>
          </a:lstStyle>
          <a:p>
            <a:fld id="{809DAD70-F9CA-4213-B1FF-7B6311858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4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5"/>
          <p:cNvSpPr txBox="1">
            <a:spLocks/>
          </p:cNvSpPr>
          <p:nvPr userDrawn="1"/>
        </p:nvSpPr>
        <p:spPr>
          <a:xfrm>
            <a:off x="619440" y="2613245"/>
            <a:ext cx="10953121" cy="1143112"/>
          </a:xfrm>
          <a:prstGeom prst="rect">
            <a:avLst/>
          </a:prstGeom>
        </p:spPr>
        <p:txBody>
          <a:bodyPr anchor="ctr"/>
          <a:lstStyle>
            <a:lvl1pPr algn="l" defTabSz="863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ah ExtraBold" panose="00000900000000000000" pitchFamily="2" charset="-52"/>
              </a:rPr>
              <a:t>ПРИЛОЖЕНИЯ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5"/>
          <p:cNvSpPr txBox="1">
            <a:spLocks/>
          </p:cNvSpPr>
          <p:nvPr userDrawn="1"/>
        </p:nvSpPr>
        <p:spPr>
          <a:xfrm>
            <a:off x="619440" y="2613245"/>
            <a:ext cx="10953121" cy="1143112"/>
          </a:xfrm>
          <a:prstGeom prst="rect">
            <a:avLst/>
          </a:prstGeom>
        </p:spPr>
        <p:txBody>
          <a:bodyPr anchor="ctr"/>
          <a:lstStyle>
            <a:lvl1pPr algn="l" defTabSz="863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ah ExtraBold" panose="00000900000000000000" pitchFamily="2" charset="-52"/>
              </a:rPr>
              <a:t>СПАСИБО ЗА ВНИМАНИЕ!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3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02830" y="6338801"/>
            <a:ext cx="463972" cy="41571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 b="0" i="0">
                <a:solidFill>
                  <a:srgbClr val="D9D9D9"/>
                </a:solidFill>
                <a:latin typeface="Arial Black"/>
                <a:cs typeface="Arial Black"/>
              </a:defRPr>
            </a:lvl1pPr>
          </a:lstStyle>
          <a:p>
            <a:pPr marL="50799">
              <a:spcBef>
                <a:spcPts val="339"/>
              </a:spcBef>
            </a:pPr>
            <a:fld id="{81D60167-4931-47E6-BA6A-407CBD079E47}" type="slidenum">
              <a:rPr lang="ru-RU" spc="-7" smtClean="0"/>
              <a:pPr marL="50799">
                <a:spcBef>
                  <a:spcPts val="339"/>
                </a:spcBef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79208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10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5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68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66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396542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78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 userDrawn="1"/>
        </p:nvGrpSpPr>
        <p:grpSpPr>
          <a:xfrm>
            <a:off x="4156955" y="3085633"/>
            <a:ext cx="3878092" cy="230437"/>
            <a:chOff x="4504542" y="1144972"/>
            <a:chExt cx="398945" cy="0"/>
          </a:xfrm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</p:grpSpPr>
        <p:sp>
          <p:nvSpPr>
            <p:cNvPr id="5" name="Прямая соединительная линия 4"/>
            <p:cNvSpPr/>
            <p:nvPr userDrawn="1"/>
          </p:nvSpPr>
          <p:spPr>
            <a:xfrm>
              <a:off x="4504542" y="1144972"/>
              <a:ext cx="39894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sp3d/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67" y="85041"/>
            <a:ext cx="2601466" cy="3115709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70585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3" name="Прямоугольник 12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4" name="Прямоугольник 13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9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2" y="649820"/>
            <a:ext cx="10058400" cy="571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6" name="Прямоугольник 15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3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2" y="649820"/>
            <a:ext cx="10058400" cy="5715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8" name="Прямоугольник 17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4" r:id="rId2"/>
    <p:sldLayoutId id="214748372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4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77" r:id="rId2"/>
    <p:sldLayoutId id="2147483679" r:id="rId3"/>
    <p:sldLayoutId id="214748372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1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249902" y="737618"/>
            <a:ext cx="6394612" cy="398512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marL="7544" algn="r">
              <a:spcBef>
                <a:spcPts val="59"/>
              </a:spcBef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Помощь в привлечении квалифицированных кадров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Программа поддержки кадров для сельских территорий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3607" r="5799" b="5217"/>
          <a:stretch/>
        </p:blipFill>
        <p:spPr bwMode="auto">
          <a:xfrm flipH="1">
            <a:off x="8103220" y="1517073"/>
            <a:ext cx="3279154" cy="184624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1177695" y="1794985"/>
            <a:ext cx="6422970" cy="1321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89858" tIns="44929" rIns="89858" bIns="44929">
            <a:spAutoFit/>
          </a:bodyPr>
          <a:lstStyle/>
          <a:p>
            <a:pPr marL="7544">
              <a:spcBef>
                <a:spcPts val="59"/>
              </a:spcBef>
            </a:pPr>
            <a:r>
              <a:rPr lang="ru-RU" sz="2000" dirty="0"/>
              <a:t>Госпрограммой «Комплексное развитие сельских территорий» предусмотрены субсидии на возмещение затрат сельхозтоваропроизводителей на привлечение квалифицированных кадров</a:t>
            </a:r>
            <a:endParaRPr lang="ru-RU" sz="20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3756990" y="4784224"/>
            <a:ext cx="7474548" cy="792214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dirty="0"/>
              <a:t>Компенсация предприятиям до 90% затрат на оплату труда и проживание студентов техникумов и вузов, обучающихся по </a:t>
            </a:r>
            <a:r>
              <a:rPr lang="ru-RU" sz="1600" dirty="0" err="1"/>
              <a:t>сельхозспециальностям</a:t>
            </a:r>
            <a:r>
              <a:rPr lang="ru-RU" sz="1600" dirty="0"/>
              <a:t>, привлеченных </a:t>
            </a:r>
            <a:br>
              <a:rPr lang="ru-RU" sz="1600" dirty="0"/>
            </a:br>
            <a:r>
              <a:rPr lang="ru-RU" sz="1600" dirty="0"/>
              <a:t>для </a:t>
            </a:r>
            <a:r>
              <a:rPr lang="ru-RU" sz="1600" b="1" dirty="0"/>
              <a:t>прохождения</a:t>
            </a:r>
            <a:r>
              <a:rPr lang="ru-RU" sz="1600" dirty="0"/>
              <a:t> </a:t>
            </a:r>
            <a:r>
              <a:rPr lang="ru-RU" sz="1600" b="1" dirty="0"/>
              <a:t>практики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4237" y="4249720"/>
            <a:ext cx="176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150281" y="3801608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150281" y="4857166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653469" y="2317310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object 17"/>
          <p:cNvSpPr txBox="1"/>
          <p:nvPr/>
        </p:nvSpPr>
        <p:spPr>
          <a:xfrm>
            <a:off x="3756990" y="3731231"/>
            <a:ext cx="7474548" cy="787084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dirty="0"/>
              <a:t>Возмещение сельхозтоваропроизводителям до 90% расходов по ученическим договорам и договорам о целевом обучении, заключенным с </a:t>
            </a:r>
            <a:r>
              <a:rPr lang="ru-RU" sz="1600" b="1" dirty="0"/>
              <a:t>обучающимися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по сельскохозяйственным специальностям в </a:t>
            </a:r>
            <a:r>
              <a:rPr lang="ru-RU" sz="1600" b="1" dirty="0"/>
              <a:t>техникумах</a:t>
            </a:r>
            <a:r>
              <a:rPr lang="ru-RU" sz="1600" dirty="0"/>
              <a:t> или </a:t>
            </a:r>
            <a:r>
              <a:rPr lang="ru-RU" sz="1600" b="1" dirty="0"/>
              <a:t>вузах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72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3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10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Ответы на часто задаваемые вопросы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14849" y="889298"/>
            <a:ext cx="11648552" cy="1057016"/>
            <a:chOff x="314850" y="1011537"/>
            <a:chExt cx="11648552" cy="1057016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делать, если студент плохо учится?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14850" y="1355395"/>
              <a:ext cx="483466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 можете запрашивать в образовательной организации результаты освоения обучающимся образовательной программы. В случае неисполнения своих обязанностей обучающийся обязан возместить СХТП расходы по договору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14849" y="2146598"/>
            <a:ext cx="11648552" cy="1057016"/>
            <a:chOff x="314850" y="1011537"/>
            <a:chExt cx="11648552" cy="10570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делать, если студент передумал учиться по данному направлению?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4850" y="1355395"/>
              <a:ext cx="483466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ученическом договоре или в договоре о целевом обучении указывается образовательная программа, по которой студент обязан обучиться. В случае смены программы необходимо заключить дополнительное соглашение со студентом.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14849" y="3393507"/>
            <a:ext cx="11648552" cy="1057016"/>
            <a:chOff x="314850" y="1011537"/>
            <a:chExt cx="11648552" cy="1057016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Входит ли в компенсацию затрат оплата налогов?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14850" y="1355395"/>
              <a:ext cx="483466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Оплата НДФЛ включается в фонд оплаты труда и может быть компенсирована. Компенсация страховых взносов в настоящий момент не предусмотрена.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14849" y="4630025"/>
            <a:ext cx="11648552" cy="1057016"/>
            <a:chOff x="314850" y="1011537"/>
            <a:chExt cx="11648552" cy="10570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Можно ли предложить практиканту постоянное рабочее место?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4850" y="1355395"/>
              <a:ext cx="483466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Компенсация расходов осуществляется только на период прохождения практики. </a:t>
              </a:r>
              <a:b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дальнейшем оплата труда и проживания осуществляется за счет работодателя.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79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2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38" name="object 2"/>
          <p:cNvSpPr/>
          <p:nvPr/>
        </p:nvSpPr>
        <p:spPr>
          <a:xfrm>
            <a:off x="1015314" y="668892"/>
            <a:ext cx="1311542" cy="5627999"/>
          </a:xfrm>
          <a:custGeom>
            <a:avLst/>
            <a:gdLst/>
            <a:ahLst/>
            <a:cxnLst/>
            <a:rect l="l" t="t" r="r" b="b"/>
            <a:pathLst>
              <a:path w="1633220" h="6858000">
                <a:moveTo>
                  <a:pt x="44531" y="0"/>
                </a:moveTo>
                <a:lnTo>
                  <a:pt x="0" y="0"/>
                </a:lnTo>
                <a:lnTo>
                  <a:pt x="85934" y="73532"/>
                </a:lnTo>
                <a:lnTo>
                  <a:pt x="170770" y="149859"/>
                </a:lnTo>
                <a:lnTo>
                  <a:pt x="253193" y="227965"/>
                </a:lnTo>
                <a:lnTo>
                  <a:pt x="333330" y="307721"/>
                </a:lnTo>
                <a:lnTo>
                  <a:pt x="410927" y="389127"/>
                </a:lnTo>
                <a:lnTo>
                  <a:pt x="486111" y="472059"/>
                </a:lnTo>
                <a:lnTo>
                  <a:pt x="559009" y="556513"/>
                </a:lnTo>
                <a:lnTo>
                  <a:pt x="629494" y="642492"/>
                </a:lnTo>
                <a:lnTo>
                  <a:pt x="697566" y="729996"/>
                </a:lnTo>
                <a:lnTo>
                  <a:pt x="763098" y="818769"/>
                </a:lnTo>
                <a:lnTo>
                  <a:pt x="826344" y="908812"/>
                </a:lnTo>
                <a:lnTo>
                  <a:pt x="887177" y="1000125"/>
                </a:lnTo>
                <a:lnTo>
                  <a:pt x="945597" y="1092835"/>
                </a:lnTo>
                <a:lnTo>
                  <a:pt x="1001477" y="1186561"/>
                </a:lnTo>
                <a:lnTo>
                  <a:pt x="1054944" y="1281557"/>
                </a:lnTo>
                <a:lnTo>
                  <a:pt x="1105998" y="1377569"/>
                </a:lnTo>
                <a:lnTo>
                  <a:pt x="1154639" y="1474597"/>
                </a:lnTo>
                <a:lnTo>
                  <a:pt x="1200740" y="1572640"/>
                </a:lnTo>
                <a:lnTo>
                  <a:pt x="1244428" y="1671574"/>
                </a:lnTo>
                <a:lnTo>
                  <a:pt x="1285703" y="1771396"/>
                </a:lnTo>
                <a:lnTo>
                  <a:pt x="1324438" y="1872234"/>
                </a:lnTo>
                <a:lnTo>
                  <a:pt x="1360506" y="1973579"/>
                </a:lnTo>
                <a:lnTo>
                  <a:pt x="1394288" y="2075814"/>
                </a:lnTo>
                <a:lnTo>
                  <a:pt x="1425530" y="2178812"/>
                </a:lnTo>
                <a:lnTo>
                  <a:pt x="1454359" y="2282316"/>
                </a:lnTo>
                <a:lnTo>
                  <a:pt x="1480521" y="2386457"/>
                </a:lnTo>
                <a:lnTo>
                  <a:pt x="1504270" y="2491104"/>
                </a:lnTo>
                <a:lnTo>
                  <a:pt x="1525606" y="2596388"/>
                </a:lnTo>
                <a:lnTo>
                  <a:pt x="1544275" y="2701925"/>
                </a:lnTo>
                <a:lnTo>
                  <a:pt x="1560404" y="2807970"/>
                </a:lnTo>
                <a:lnTo>
                  <a:pt x="1573993" y="2914269"/>
                </a:lnTo>
                <a:lnTo>
                  <a:pt x="1585169" y="3021076"/>
                </a:lnTo>
                <a:lnTo>
                  <a:pt x="1593678" y="3127883"/>
                </a:lnTo>
                <a:lnTo>
                  <a:pt x="1599647" y="3234944"/>
                </a:lnTo>
                <a:lnTo>
                  <a:pt x="1603203" y="3342259"/>
                </a:lnTo>
                <a:lnTo>
                  <a:pt x="1603965" y="3449574"/>
                </a:lnTo>
                <a:lnTo>
                  <a:pt x="1602299" y="3557397"/>
                </a:lnTo>
                <a:lnTo>
                  <a:pt x="1597996" y="3664330"/>
                </a:lnTo>
                <a:lnTo>
                  <a:pt x="1591138" y="3771646"/>
                </a:lnTo>
                <a:lnTo>
                  <a:pt x="1581740" y="3878961"/>
                </a:lnTo>
                <a:lnTo>
                  <a:pt x="1569802" y="3986022"/>
                </a:lnTo>
                <a:lnTo>
                  <a:pt x="1555197" y="4092829"/>
                </a:lnTo>
                <a:lnTo>
                  <a:pt x="1538052" y="4199508"/>
                </a:lnTo>
                <a:lnTo>
                  <a:pt x="1518113" y="4305935"/>
                </a:lnTo>
                <a:lnTo>
                  <a:pt x="1495761" y="4411853"/>
                </a:lnTo>
                <a:lnTo>
                  <a:pt x="1470742" y="4517517"/>
                </a:lnTo>
                <a:lnTo>
                  <a:pt x="1442929" y="4622546"/>
                </a:lnTo>
                <a:lnTo>
                  <a:pt x="1412703" y="4727321"/>
                </a:lnTo>
                <a:lnTo>
                  <a:pt x="1379683" y="4831333"/>
                </a:lnTo>
                <a:lnTo>
                  <a:pt x="1344123" y="4934966"/>
                </a:lnTo>
                <a:lnTo>
                  <a:pt x="1305896" y="5037708"/>
                </a:lnTo>
                <a:lnTo>
                  <a:pt x="1265002" y="5140071"/>
                </a:lnTo>
                <a:lnTo>
                  <a:pt x="1221441" y="5241417"/>
                </a:lnTo>
                <a:lnTo>
                  <a:pt x="1175213" y="5342128"/>
                </a:lnTo>
                <a:lnTo>
                  <a:pt x="1126318" y="5441950"/>
                </a:lnTo>
                <a:lnTo>
                  <a:pt x="1074756" y="5540883"/>
                </a:lnTo>
                <a:lnTo>
                  <a:pt x="1020527" y="5638838"/>
                </a:lnTo>
                <a:lnTo>
                  <a:pt x="963504" y="5735866"/>
                </a:lnTo>
                <a:lnTo>
                  <a:pt x="903941" y="5831852"/>
                </a:lnTo>
                <a:lnTo>
                  <a:pt x="841584" y="5926696"/>
                </a:lnTo>
                <a:lnTo>
                  <a:pt x="776560" y="6020498"/>
                </a:lnTo>
                <a:lnTo>
                  <a:pt x="708869" y="6113068"/>
                </a:lnTo>
                <a:lnTo>
                  <a:pt x="638384" y="6204407"/>
                </a:lnTo>
                <a:lnTo>
                  <a:pt x="599903" y="6252298"/>
                </a:lnTo>
                <a:lnTo>
                  <a:pt x="560787" y="6299555"/>
                </a:lnTo>
                <a:lnTo>
                  <a:pt x="521036" y="6346367"/>
                </a:lnTo>
                <a:lnTo>
                  <a:pt x="480650" y="6392608"/>
                </a:lnTo>
                <a:lnTo>
                  <a:pt x="439629" y="6438277"/>
                </a:lnTo>
                <a:lnTo>
                  <a:pt x="397973" y="6483362"/>
                </a:lnTo>
                <a:lnTo>
                  <a:pt x="355809" y="6527901"/>
                </a:lnTo>
                <a:lnTo>
                  <a:pt x="312883" y="6571856"/>
                </a:lnTo>
                <a:lnTo>
                  <a:pt x="269576" y="6615150"/>
                </a:lnTo>
                <a:lnTo>
                  <a:pt x="225507" y="6657873"/>
                </a:lnTo>
                <a:lnTo>
                  <a:pt x="180803" y="6700024"/>
                </a:lnTo>
                <a:lnTo>
                  <a:pt x="135718" y="6741510"/>
                </a:lnTo>
                <a:lnTo>
                  <a:pt x="89871" y="6782434"/>
                </a:lnTo>
                <a:lnTo>
                  <a:pt x="43516" y="6822686"/>
                </a:lnTo>
                <a:lnTo>
                  <a:pt x="1824" y="6857996"/>
                </a:lnTo>
                <a:lnTo>
                  <a:pt x="46652" y="6857996"/>
                </a:lnTo>
                <a:lnTo>
                  <a:pt x="109175" y="6804021"/>
                </a:lnTo>
                <a:lnTo>
                  <a:pt x="155276" y="6762840"/>
                </a:lnTo>
                <a:lnTo>
                  <a:pt x="200742" y="6721081"/>
                </a:lnTo>
                <a:lnTo>
                  <a:pt x="245700" y="6678650"/>
                </a:lnTo>
                <a:lnTo>
                  <a:pt x="290023" y="6635648"/>
                </a:lnTo>
                <a:lnTo>
                  <a:pt x="333711" y="6592061"/>
                </a:lnTo>
                <a:lnTo>
                  <a:pt x="376764" y="6547827"/>
                </a:lnTo>
                <a:lnTo>
                  <a:pt x="419309" y="6503022"/>
                </a:lnTo>
                <a:lnTo>
                  <a:pt x="461219" y="6457619"/>
                </a:lnTo>
                <a:lnTo>
                  <a:pt x="502494" y="6411645"/>
                </a:lnTo>
                <a:lnTo>
                  <a:pt x="543134" y="6365125"/>
                </a:lnTo>
                <a:lnTo>
                  <a:pt x="583139" y="6318021"/>
                </a:lnTo>
                <a:lnTo>
                  <a:pt x="622509" y="6270409"/>
                </a:lnTo>
                <a:lnTo>
                  <a:pt x="661244" y="6222098"/>
                </a:lnTo>
                <a:lnTo>
                  <a:pt x="732110" y="6130175"/>
                </a:lnTo>
                <a:lnTo>
                  <a:pt x="800436" y="6036995"/>
                </a:lnTo>
                <a:lnTo>
                  <a:pt x="865841" y="5942596"/>
                </a:lnTo>
                <a:lnTo>
                  <a:pt x="928579" y="5847130"/>
                </a:lnTo>
                <a:lnTo>
                  <a:pt x="988523" y="5750521"/>
                </a:lnTo>
                <a:lnTo>
                  <a:pt x="1045800" y="5652858"/>
                </a:lnTo>
                <a:lnTo>
                  <a:pt x="1100410" y="5554218"/>
                </a:lnTo>
                <a:lnTo>
                  <a:pt x="1152353" y="5454650"/>
                </a:lnTo>
                <a:lnTo>
                  <a:pt x="1201502" y="5354193"/>
                </a:lnTo>
                <a:lnTo>
                  <a:pt x="1247984" y="5252847"/>
                </a:lnTo>
                <a:lnTo>
                  <a:pt x="1291926" y="5150739"/>
                </a:lnTo>
                <a:lnTo>
                  <a:pt x="1332947" y="5047869"/>
                </a:lnTo>
                <a:lnTo>
                  <a:pt x="1371555" y="4944364"/>
                </a:lnTo>
                <a:lnTo>
                  <a:pt x="1407369" y="4840097"/>
                </a:lnTo>
                <a:lnTo>
                  <a:pt x="1440516" y="4735322"/>
                </a:lnTo>
                <a:lnTo>
                  <a:pt x="1470996" y="4630039"/>
                </a:lnTo>
                <a:lnTo>
                  <a:pt x="1498809" y="4524248"/>
                </a:lnTo>
                <a:lnTo>
                  <a:pt x="1524082" y="4417822"/>
                </a:lnTo>
                <a:lnTo>
                  <a:pt x="1546688" y="4311142"/>
                </a:lnTo>
                <a:lnTo>
                  <a:pt x="1566627" y="4204208"/>
                </a:lnTo>
                <a:lnTo>
                  <a:pt x="1583899" y="4096766"/>
                </a:lnTo>
                <a:lnTo>
                  <a:pt x="1598631" y="3989197"/>
                </a:lnTo>
                <a:lnTo>
                  <a:pt x="1610696" y="3881501"/>
                </a:lnTo>
                <a:lnTo>
                  <a:pt x="1620094" y="3773424"/>
                </a:lnTo>
                <a:lnTo>
                  <a:pt x="1626952" y="3665474"/>
                </a:lnTo>
                <a:lnTo>
                  <a:pt x="1631276" y="3557016"/>
                </a:lnTo>
                <a:lnTo>
                  <a:pt x="1632921" y="3449320"/>
                </a:lnTo>
                <a:lnTo>
                  <a:pt x="1632159" y="3341242"/>
                </a:lnTo>
                <a:lnTo>
                  <a:pt x="1628603" y="3233292"/>
                </a:lnTo>
                <a:lnTo>
                  <a:pt x="1622507" y="3125470"/>
                </a:lnTo>
                <a:lnTo>
                  <a:pt x="1613998" y="3018028"/>
                </a:lnTo>
                <a:lnTo>
                  <a:pt x="1602822" y="2910586"/>
                </a:lnTo>
                <a:lnTo>
                  <a:pt x="1588979" y="2803652"/>
                </a:lnTo>
                <a:lnTo>
                  <a:pt x="1572723" y="2696845"/>
                </a:lnTo>
                <a:lnTo>
                  <a:pt x="1553927" y="2590546"/>
                </a:lnTo>
                <a:lnTo>
                  <a:pt x="1532464" y="2484754"/>
                </a:lnTo>
                <a:lnTo>
                  <a:pt x="1508588" y="2379472"/>
                </a:lnTo>
                <a:lnTo>
                  <a:pt x="1482299" y="2274570"/>
                </a:lnTo>
                <a:lnTo>
                  <a:pt x="1453343" y="2170303"/>
                </a:lnTo>
                <a:lnTo>
                  <a:pt x="1421847" y="2066798"/>
                </a:lnTo>
                <a:lnTo>
                  <a:pt x="1387811" y="1963801"/>
                </a:lnTo>
                <a:lnTo>
                  <a:pt x="1351362" y="1861820"/>
                </a:lnTo>
                <a:lnTo>
                  <a:pt x="1312373" y="1760474"/>
                </a:lnTo>
                <a:lnTo>
                  <a:pt x="1270971" y="1659889"/>
                </a:lnTo>
                <a:lnTo>
                  <a:pt x="1227029" y="1560322"/>
                </a:lnTo>
                <a:lnTo>
                  <a:pt x="1180547" y="1461642"/>
                </a:lnTo>
                <a:lnTo>
                  <a:pt x="1131652" y="1363979"/>
                </a:lnTo>
                <a:lnTo>
                  <a:pt x="1080217" y="1267333"/>
                </a:lnTo>
                <a:lnTo>
                  <a:pt x="1026369" y="1171828"/>
                </a:lnTo>
                <a:lnTo>
                  <a:pt x="970108" y="1077340"/>
                </a:lnTo>
                <a:lnTo>
                  <a:pt x="911307" y="984123"/>
                </a:lnTo>
                <a:lnTo>
                  <a:pt x="850093" y="892175"/>
                </a:lnTo>
                <a:lnTo>
                  <a:pt x="786466" y="801497"/>
                </a:lnTo>
                <a:lnTo>
                  <a:pt x="720426" y="712088"/>
                </a:lnTo>
                <a:lnTo>
                  <a:pt x="651846" y="624077"/>
                </a:lnTo>
                <a:lnTo>
                  <a:pt x="580980" y="537717"/>
                </a:lnTo>
                <a:lnTo>
                  <a:pt x="507574" y="452627"/>
                </a:lnTo>
                <a:lnTo>
                  <a:pt x="431882" y="369062"/>
                </a:lnTo>
                <a:lnTo>
                  <a:pt x="353650" y="287147"/>
                </a:lnTo>
                <a:lnTo>
                  <a:pt x="273005" y="206882"/>
                </a:lnTo>
                <a:lnTo>
                  <a:pt x="190074" y="128397"/>
                </a:lnTo>
                <a:lnTo>
                  <a:pt x="104730" y="51561"/>
                </a:lnTo>
                <a:lnTo>
                  <a:pt x="4453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212370" y="2848498"/>
            <a:ext cx="1231966" cy="12188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9609" y="3209221"/>
            <a:ext cx="119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Участники программы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31025" y="1029216"/>
            <a:ext cx="1080120" cy="1092046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333003" y="749964"/>
            <a:ext cx="8592172" cy="168818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943226" y="2886098"/>
            <a:ext cx="8798501" cy="1181277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530885" y="825603"/>
            <a:ext cx="83942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Абитуриент, студент любого курса,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гражданин Российской федерации, проходящий обучение в: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федеральных государственных образовательных организациях высшего, среднего и дополнительного профессионального образования, находящихся в ведении Министерства сельского хозяйства РФ, Федерального агентства по </a:t>
            </a:r>
            <a:r>
              <a:rPr lang="ru-RU" sz="1200" dirty="0">
                <a:solidFill>
                  <a:srgbClr val="77777A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рыболовству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и Федеральной службы по ветеринарному и фитосанитарному надзору (по любым специальностям);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других образовательных организациях (по сельскохозяйственным специальностям, соответствующим Общероссийскому классификатору специальностей по образованию)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01649" y="2984413"/>
            <a:ext cx="866191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77" algn="just"/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ИП либо организация, которые являются сельхозтоваропроизводителями (СХТП), </a:t>
            </a:r>
          </a:p>
          <a:p>
            <a:pPr marL="7677" algn="just">
              <a:spcBef>
                <a:spcPts val="600"/>
              </a:spcBef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осуществляющими деятельность на сельских территориях, чей доход от реализации сельхозпродукции составляет </a:t>
            </a:r>
            <a:b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не менее 70% от общего дохода за весь календарный год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694027" y="4467225"/>
            <a:ext cx="8393073" cy="1579347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836979" y="4537583"/>
            <a:ext cx="8135821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77" algn="just">
              <a:spcBef>
                <a:spcPts val="600"/>
              </a:spcBef>
            </a:pPr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Федеральная государственная образовательная организация </a:t>
            </a:r>
          </a:p>
          <a:p>
            <a:pPr marL="7677" algn="just">
              <a:spcBef>
                <a:spcPts val="600"/>
              </a:spcBef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высшего, среднего и дополнительного профессионального образования, находящаяся в ведении Министерства сельского хозяйства Российской Федерации, Федерального агентства по рыболовству </a:t>
            </a:r>
            <a:b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и Федеральной службы по ветеринарному и фитосанитарному надзору, а также д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ругое образовательное учреждение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(по сельскохозяйственным специальностям, соответствующим Общероссийскому классификатору специальностей по образованию)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6"/>
          <a:stretch/>
        </p:blipFill>
        <p:spPr>
          <a:xfrm>
            <a:off x="1350732" y="1142006"/>
            <a:ext cx="630480" cy="79208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716039" y="2857523"/>
            <a:ext cx="1080120" cy="1092046"/>
            <a:chOff x="2452233" y="3380955"/>
            <a:chExt cx="1080120" cy="1092046"/>
          </a:xfrm>
        </p:grpSpPr>
        <p:sp>
          <p:nvSpPr>
            <p:cNvPr id="57" name="Овал 56"/>
            <p:cNvSpPr/>
            <p:nvPr/>
          </p:nvSpPr>
          <p:spPr>
            <a:xfrm>
              <a:off x="2452233" y="3380955"/>
              <a:ext cx="1080120" cy="1092046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300" y="3536896"/>
              <a:ext cx="863034" cy="64807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278312" y="4571588"/>
            <a:ext cx="1080120" cy="1092046"/>
            <a:chOff x="2326856" y="5038313"/>
            <a:chExt cx="1080120" cy="1092046"/>
          </a:xfrm>
        </p:grpSpPr>
        <p:sp>
          <p:nvSpPr>
            <p:cNvPr id="65" name="Овал 64"/>
            <p:cNvSpPr/>
            <p:nvPr/>
          </p:nvSpPr>
          <p:spPr>
            <a:xfrm>
              <a:off x="2326856" y="5038313"/>
              <a:ext cx="1080120" cy="1092046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685" y="5137662"/>
              <a:ext cx="841304" cy="725076"/>
            </a:xfrm>
            <a:prstGeom prst="rect">
              <a:avLst/>
            </a:prstGeom>
          </p:spPr>
        </p:pic>
      </p:grpSp>
      <p:cxnSp>
        <p:nvCxnSpPr>
          <p:cNvPr id="23" name="Прямая соединительная линия 2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Кто может стать участником программы?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3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Что получает СХТП </a:t>
            </a:r>
            <a:r>
              <a:rPr lang="ru-RU" sz="2400" dirty="0">
                <a:solidFill>
                  <a:srgbClr val="1C894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 участник программы?</a:t>
            </a:r>
          </a:p>
        </p:txBody>
      </p:sp>
      <p:sp>
        <p:nvSpPr>
          <p:cNvPr id="47" name="object 17"/>
          <p:cNvSpPr txBox="1"/>
          <p:nvPr/>
        </p:nvSpPr>
        <p:spPr>
          <a:xfrm>
            <a:off x="6196827" y="2057536"/>
            <a:ext cx="3460722" cy="180210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/>
              <a:t>Возмещение до 90% затрат </a:t>
            </a:r>
            <a:br>
              <a:rPr lang="ru-RU" sz="1600" b="1" dirty="0"/>
            </a:br>
            <a:r>
              <a:rPr lang="ru-RU" sz="1600" dirty="0"/>
              <a:t>на </a:t>
            </a:r>
            <a:r>
              <a:rPr lang="ru-RU" sz="1600" u="sng" dirty="0"/>
              <a:t>обучение</a:t>
            </a:r>
            <a:r>
              <a:rPr lang="ru-RU" sz="1600" dirty="0"/>
              <a:t> или повышение квалификации работников (в том числе потенциальных) в образовательных организациях, обучающих сельскохозяйственным специальностям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55" name="object 17"/>
          <p:cNvSpPr txBox="1"/>
          <p:nvPr/>
        </p:nvSpPr>
        <p:spPr>
          <a:xfrm>
            <a:off x="8569544" y="4565192"/>
            <a:ext cx="2529193" cy="13000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/>
              <a:t>Компенсацию до 90% </a:t>
            </a:r>
            <a:r>
              <a:rPr lang="ru-RU" sz="1600" dirty="0"/>
              <a:t>затрат, связанных с оплатой труда и проживанием работников, проходящих </a:t>
            </a:r>
            <a:r>
              <a:rPr lang="ru-RU" sz="1600" u="sng" dirty="0"/>
              <a:t>практику</a:t>
            </a:r>
          </a:p>
        </p:txBody>
      </p:sp>
      <p:sp>
        <p:nvSpPr>
          <p:cNvPr id="56" name="object 17"/>
          <p:cNvSpPr txBox="1"/>
          <p:nvPr/>
        </p:nvSpPr>
        <p:spPr>
          <a:xfrm>
            <a:off x="3604522" y="4993902"/>
            <a:ext cx="2253353" cy="77708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/>
              <a:t>Привлечение</a:t>
            </a:r>
            <a:r>
              <a:rPr lang="ru-RU" sz="1600" dirty="0"/>
              <a:t> квалифицированных кадров</a:t>
            </a:r>
          </a:p>
        </p:txBody>
      </p:sp>
      <p:sp>
        <p:nvSpPr>
          <p:cNvPr id="58" name="Шестиугольник 57"/>
          <p:cNvSpPr/>
          <p:nvPr/>
        </p:nvSpPr>
        <p:spPr>
          <a:xfrm>
            <a:off x="7792175" y="1581476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естиугольник 59"/>
          <p:cNvSpPr/>
          <p:nvPr/>
        </p:nvSpPr>
        <p:spPr>
          <a:xfrm>
            <a:off x="9676175" y="4071691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естиугольник 61"/>
          <p:cNvSpPr/>
          <p:nvPr/>
        </p:nvSpPr>
        <p:spPr>
          <a:xfrm>
            <a:off x="4519949" y="4530901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>
            <a:endCxn id="62" idx="3"/>
          </p:cNvCxnSpPr>
          <p:nvPr/>
        </p:nvCxnSpPr>
        <p:spPr>
          <a:xfrm rot="16200000" flipH="1">
            <a:off x="3374917" y="3524464"/>
            <a:ext cx="459211" cy="183085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endCxn id="60" idx="3"/>
          </p:cNvCxnSpPr>
          <p:nvPr/>
        </p:nvCxnSpPr>
        <p:spPr>
          <a:xfrm>
            <a:off x="4519949" y="2801022"/>
            <a:ext cx="5156226" cy="1409265"/>
          </a:xfrm>
          <a:prstGeom prst="bentConnector3">
            <a:avLst>
              <a:gd name="adj1" fmla="val 224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5345351" y="-989779"/>
            <a:ext cx="214013" cy="4949661"/>
          </a:xfrm>
          <a:prstGeom prst="bentConnector3">
            <a:avLst>
              <a:gd name="adj1" fmla="val -10681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28" y="1290963"/>
            <a:ext cx="3198288" cy="2675767"/>
          </a:xfrm>
          <a:prstGeom prst="rect">
            <a:avLst/>
          </a:prstGeom>
        </p:spPr>
      </p:pic>
      <p:sp>
        <p:nvSpPr>
          <p:cNvPr id="68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3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4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Этапы прохождения программы.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Обучение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95858" y="3590923"/>
            <a:ext cx="2137867" cy="1581152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Узнать условия программы </a:t>
            </a:r>
            <a:br>
              <a:rPr lang="ru-RU" sz="1600" dirty="0"/>
            </a:br>
            <a:r>
              <a:rPr lang="ru-RU" sz="1600" dirty="0"/>
              <a:t>в региональном органе власти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352800" y="3590922"/>
            <a:ext cx="2409825" cy="1581153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Заключить договор </a:t>
            </a:r>
            <a:br>
              <a:rPr lang="ru-RU" sz="1600" dirty="0"/>
            </a:br>
            <a:r>
              <a:rPr lang="ru-RU" sz="1600" dirty="0"/>
              <a:t>о целевом обучении или ученический договор с будущим работником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945683" y="3590920"/>
            <a:ext cx="2293442" cy="1581155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Оплатить обучение, собрать пакет документов </a:t>
            </a:r>
            <a:br>
              <a:rPr lang="ru-RU" sz="1600" dirty="0"/>
            </a:br>
            <a:r>
              <a:rPr lang="ru-RU" sz="1600" dirty="0"/>
              <a:t>на возмещение затрат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425358" y="3590920"/>
            <a:ext cx="2137867" cy="1581155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Подать пакет документов </a:t>
            </a:r>
            <a:br>
              <a:rPr lang="ru-RU" sz="1600" dirty="0"/>
            </a:br>
            <a:r>
              <a:rPr lang="ru-RU" sz="1600" dirty="0"/>
              <a:t>на возмещение затрат, получить возмещение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8" y="1095601"/>
            <a:ext cx="10058400" cy="2322333"/>
          </a:xfrm>
          <a:prstGeom prst="rect">
            <a:avLst/>
          </a:prstGeom>
        </p:spPr>
      </p:pic>
      <p:sp>
        <p:nvSpPr>
          <p:cNvPr id="64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2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5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909228" y="966166"/>
            <a:ext cx="6086248" cy="539653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(ст. 56 ФЗ «Об образовании»)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         	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Стороны</a:t>
            </a:r>
            <a:r>
              <a:rPr lang="ru-RU" alt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поступающий на обучение по образовательной программе 	(среднего профессионального/высшего образования) / обучающийся, 	СХТП и *образовательная организация</a:t>
            </a:r>
          </a:p>
          <a:p>
            <a:pPr>
              <a:spcAft>
                <a:spcPts val="600"/>
              </a:spcAft>
              <a:buNone/>
            </a:pPr>
            <a:r>
              <a:rPr 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Обязанности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 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Работодателя</a:t>
            </a: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оплачивать обучение и предоставлять стимулирующие выплаты (стипендию, оплату места проживания, проезда, дополнительных платных образовательных услуг);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обеспечивать трудоустройство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 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Студента</a:t>
            </a: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  <a:endParaRPr lang="ru-RU" altLang="ru-RU" sz="1200" b="1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осваивать образовательную программу;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осуществлять трудовую деятельность в течение не менее 3 лет 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	Предупреждение рисков: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работодатель может запрашивать образовательную организацию </a:t>
            </a:r>
            <a:b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 результатах освоения обучающимся образовательной программы;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обучающийся обязан возместить СХТП расходы по договору;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СХТП обязан выплатить компенсацию обучающемуся в размере трехкратной среднемесячной начисленной заработной платы в соответствующем регионе</a:t>
            </a:r>
          </a:p>
          <a:p>
            <a:pPr>
              <a:lnSpc>
                <a:spcPct val="90000"/>
              </a:lnSpc>
              <a:buNone/>
            </a:pP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Типовая форма договора утверждена постановлением Правительства РФ </a:t>
            </a:r>
            <a:b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от 13.10.2020 № 1681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10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665635" y="966166"/>
            <a:ext cx="4921129" cy="53965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является дополнительным к трудовому (глава 32 Трудового кодекса Российской Федерации)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         </a:t>
            </a:r>
            <a:r>
              <a:rPr lang="ru-RU" alt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Стороны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работник и СХТП</a:t>
            </a:r>
          </a:p>
          <a:p>
            <a:pPr>
              <a:buNone/>
            </a:pPr>
            <a:endParaRPr lang="ru-RU" sz="1200" b="1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Обязанности </a:t>
            </a:r>
          </a:p>
          <a:p>
            <a:pPr>
              <a:buNone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Работодателя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оплачивать обучение и другие расходы (стипендия, транспортные расходы, проживание);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обеспечивать возможность пройти обучение</a:t>
            </a:r>
          </a:p>
          <a:p>
            <a:pPr marL="171450" indent="-171450"/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Работника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пройти обучение;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проработать по трудовому договору с работодателем </a:t>
            </a:r>
            <a:b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течение срока, установленного в ученическом договоре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*</a:t>
            </a:r>
            <a:r>
              <a:rPr lang="ru-RU" sz="1200" i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может полностью освобождаться от работы / иметь сокращенный рабочий день</a:t>
            </a:r>
          </a:p>
          <a:p>
            <a:pPr>
              <a:buNone/>
            </a:pP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Предупреждение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рисков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работодатель может запрашивать образовательную организацию о результатах освоения обучающимся образовательной программы;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обучающийся обязан возместить СХТП расходы по договору</a:t>
            </a: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27" name="object 16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397" y="1550668"/>
            <a:ext cx="404952" cy="288095"/>
          </a:xfrm>
          <a:prstGeom prst="rect">
            <a:avLst/>
          </a:prstGeom>
        </p:spPr>
      </p:pic>
      <p:pic>
        <p:nvPicPr>
          <p:cNvPr id="28" name="object 16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7568" y="1550669"/>
            <a:ext cx="404952" cy="2880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971873" y="687893"/>
            <a:ext cx="3600400" cy="306179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1400" b="1" dirty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УЧЕНИЧЕСКИЙ ДОГОВОР</a:t>
            </a:r>
            <a:endParaRPr lang="ru-RU" sz="1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876528" y="692854"/>
            <a:ext cx="3924821" cy="306179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 ЦЕЛЕВОГО ОБУЧЕНИЯ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2520" y="406561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1157" y="476524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F7535"/>
                </a:solidFill>
              </a:rPr>
              <a:t>!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725952" y="3372506"/>
            <a:ext cx="161358" cy="19538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84" y="2457482"/>
            <a:ext cx="238626" cy="16429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46849" y="511528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407742" y="3372506"/>
            <a:ext cx="161358" cy="1953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51" y="2326526"/>
            <a:ext cx="238626" cy="1642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Договоры на обучение</a:t>
            </a:r>
          </a:p>
        </p:txBody>
      </p:sp>
      <p:sp>
        <p:nvSpPr>
          <p:cNvPr id="19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9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6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Этапы прохождения программы.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Прохождение практики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1704" y="5470941"/>
            <a:ext cx="7010974" cy="801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>
            <a:spAutoFit/>
          </a:bodyPr>
          <a:lstStyle/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Срочный трудовой договор по правилам ТК РФ заключается на время прохождения практики</a:t>
            </a: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Устанавливается заработная плата в соответствии с занимаемой должностью</a:t>
            </a: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Могут быть компенсированы расходы на проживание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8373" y="3341538"/>
            <a:ext cx="1984662" cy="202016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Узнать условия программы </a:t>
            </a:r>
            <a:br>
              <a:rPr lang="ru-RU" sz="1600" dirty="0"/>
            </a:br>
            <a:r>
              <a:rPr lang="ru-RU" sz="1600" dirty="0"/>
              <a:t>в региональном органе власти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8823" y="3341539"/>
            <a:ext cx="2090306" cy="202016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Заключить трудовой договор </a:t>
            </a:r>
            <a:br>
              <a:rPr lang="ru-RU" sz="1600" dirty="0"/>
            </a:br>
            <a:r>
              <a:rPr lang="ru-RU" sz="1600" dirty="0"/>
              <a:t>со студентом, пришедшим </a:t>
            </a:r>
            <a:br>
              <a:rPr lang="ru-RU" sz="1600" dirty="0"/>
            </a:br>
            <a:r>
              <a:rPr lang="ru-RU" sz="1600" dirty="0"/>
              <a:t>на практику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0388" y="3341539"/>
            <a:ext cx="2421082" cy="202016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Обговорить условия прохождения практики с образовательной организацией </a:t>
            </a:r>
            <a:br>
              <a:rPr lang="ru-RU" sz="1600" dirty="0"/>
            </a:br>
            <a:r>
              <a:rPr lang="ru-RU" sz="1600" dirty="0"/>
              <a:t>(при необходимости заключить соглашение)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86482" y="3341535"/>
            <a:ext cx="2400300" cy="2020171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Выплатить заработную плату практиканту и/или оплатить его проживание,</a:t>
            </a:r>
          </a:p>
          <a:p>
            <a:pPr algn="ctr"/>
            <a:r>
              <a:rPr lang="ru-RU" sz="1600" dirty="0"/>
              <a:t>собрать пакет документов </a:t>
            </a:r>
            <a:br>
              <a:rPr lang="ru-RU" sz="1600" dirty="0"/>
            </a:br>
            <a:r>
              <a:rPr lang="ru-RU" sz="1600" dirty="0"/>
              <a:t>на возмещение затрат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054133" y="3341536"/>
            <a:ext cx="1832951" cy="202017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Подать пакет документов </a:t>
            </a:r>
            <a:br>
              <a:rPr lang="ru-RU" sz="1600" dirty="0"/>
            </a:br>
            <a:r>
              <a:rPr lang="ru-RU" sz="1600" dirty="0"/>
              <a:t>на возмещение затрат, получить возмещение</a:t>
            </a:r>
          </a:p>
        </p:txBody>
      </p:sp>
      <p:sp>
        <p:nvSpPr>
          <p:cNvPr id="23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3" y="726758"/>
            <a:ext cx="10953425" cy="26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4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7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7407" y="830825"/>
            <a:ext cx="10186515" cy="506425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36000">
            <a:spAutoFit/>
          </a:bodyPr>
          <a:lstStyle/>
          <a:p>
            <a:pPr>
              <a:buNone/>
            </a:pPr>
            <a:r>
              <a:rPr lang="ru-RU" sz="13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Определяет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образовательную программу (программы);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компоненты образовательной программы, при реализации которых организуется практическая подготовка;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количество обучающихся;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сроки </a:t>
            </a: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Образовательная организация предоставляет </a:t>
            </a:r>
            <a:r>
              <a:rPr lang="ru-RU" sz="1400" dirty="0" err="1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пофамильные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списки</a:t>
            </a: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СХТП обеспечивает прохождение практики</a:t>
            </a: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Практика наряду с учебными предметами, курсами, дисциплинами (модулями) является компонентом образовательной программы.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Виды практики и способы ее проведения определяются образовательной программой, утверждаемой образовательной организацией. </a:t>
            </a: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Реализация любого компонента образовательной программы, включая практику, может быть организована в форме практической подготовки. Проведение практической подготовки регулируется приказами Минобрнауки России № 885, </a:t>
            </a:r>
            <a:r>
              <a:rPr lang="ru-RU" sz="1400" dirty="0" err="1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России № 390 от 05.08.2020, которыми предусмотрена типовая форма договора на проведение практической подготовки.</a:t>
            </a:r>
          </a:p>
          <a:p>
            <a:pPr algn="just"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Образовательная организация вправе утвердить положение о практике, а также положение о практической подготовке обучающихся, не противоречащие нормам законодательства Российской Федерации об образовании.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70" y="2733581"/>
            <a:ext cx="416641" cy="312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40" y="2207760"/>
            <a:ext cx="502701" cy="43325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 о прохождении практики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8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5884" y="682445"/>
            <a:ext cx="10801200" cy="5722899"/>
          </a:xfrm>
          <a:prstGeom prst="rect">
            <a:avLst/>
          </a:prstGeom>
        </p:spPr>
        <p:txBody>
          <a:bodyPr wrap="square" tIns="10800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Заявление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Справка-расчет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документов, подтверждающих статус СХТП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Выписка из ЕГРЮЛ/ЕГРИП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Копия плана обеспечения финансово-экономической устойчивости СХТП на среднесрочную перспективу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трудовых договоров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Копия ученического договора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Копия договора на оказание образователях услуг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Копия договора на оказание образователях услуг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Копия банковской выписки, подтверждающей оплату по договору оказания образовательных услуг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Копия лицензии на осуществлении образовательной деятельности образовательной организации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Копия приказа о зачислении на обучение в образовательную организацию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Копия приказа об отчислении из образовательной организации в связи с завершением обучения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Согласие на обработку персональных данных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4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*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отчет о достижении значения показателя по заявлению о предоставлении субсидий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* справка 2 НДФЛ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* копия документа, удостоверяющего личность гражданина Российской Федерации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работника, 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проходящего обучение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* копия справки-вызова по форме, установленной Министерством образования и науки Российской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Федерации от 19.12.2013 № 1368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135" y="597253"/>
            <a:ext cx="1275485" cy="95779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Примерный перечень документов для СХТП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8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7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9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033" y="2813725"/>
            <a:ext cx="2232248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Заранее узнать в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региональном органе власти</a:t>
            </a:r>
            <a:endParaRPr lang="ru-RU" sz="2800" b="1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280385421"/>
              </p:ext>
            </p:extLst>
          </p:nvPr>
        </p:nvGraphicFramePr>
        <p:xfrm>
          <a:off x="3767361" y="827498"/>
          <a:ext cx="7623429" cy="508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Стрелка вправо 22"/>
          <p:cNvSpPr/>
          <p:nvPr/>
        </p:nvSpPr>
        <p:spPr>
          <a:xfrm>
            <a:off x="3233118" y="2972507"/>
            <a:ext cx="678259" cy="716305"/>
          </a:xfrm>
          <a:prstGeom prst="rightArrow">
            <a:avLst/>
          </a:prstGeom>
          <a:solidFill>
            <a:srgbClr val="9DD69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18335" y="137889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8152" y="25511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18335" y="490728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8152" y="371705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810313"/>
            <a:ext cx="1677765" cy="1259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3" y="4145036"/>
            <a:ext cx="1403728" cy="1524498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Памятка для СХТП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44272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Минсельхоз дефолт">
      <a:dk1>
        <a:srgbClr val="094E22"/>
      </a:dk1>
      <a:lt1>
        <a:sysClr val="window" lastClr="FFFFFF"/>
      </a:lt1>
      <a:dk2>
        <a:srgbClr val="149C46"/>
      </a:dk2>
      <a:lt2>
        <a:srgbClr val="FFFFFF"/>
      </a:lt2>
      <a:accent1>
        <a:srgbClr val="FFD558"/>
      </a:accent1>
      <a:accent2>
        <a:srgbClr val="FFFFD1"/>
      </a:accent2>
      <a:accent3>
        <a:srgbClr val="FFD6AD"/>
      </a:accent3>
      <a:accent4>
        <a:srgbClr val="6CC168"/>
      </a:accent4>
      <a:accent5>
        <a:srgbClr val="FF9933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10133</TotalTime>
  <Words>1217</Words>
  <Application>Microsoft Office PowerPoint</Application>
  <PresentationFormat>Широкоэкранный</PresentationFormat>
  <Paragraphs>164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Arial Black</vt:lpstr>
      <vt:lpstr>Arial Nova Light</vt:lpstr>
      <vt:lpstr>Calibri</vt:lpstr>
      <vt:lpstr>Calibri Light</vt:lpstr>
      <vt:lpstr>Noah ExtraBold</vt:lpstr>
      <vt:lpstr>Noah Light</vt:lpstr>
      <vt:lpstr>Wingdings</vt:lpstr>
      <vt:lpstr>2_Тема Office</vt:lpstr>
      <vt:lpstr>4_Тема Office</vt:lpstr>
      <vt:lpstr>5_Тема Office</vt:lpstr>
      <vt:lpstr>3_Тема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Soch</dc:creator>
  <cp:lastModifiedBy>Пользователь_8</cp:lastModifiedBy>
  <cp:revision>891</cp:revision>
  <cp:lastPrinted>2021-03-09T14:56:58Z</cp:lastPrinted>
  <dcterms:created xsi:type="dcterms:W3CDTF">2020-03-18T09:50:41Z</dcterms:created>
  <dcterms:modified xsi:type="dcterms:W3CDTF">2021-08-24T13:06:45Z</dcterms:modified>
</cp:coreProperties>
</file>