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3" r:id="rId26"/>
    <p:sldId id="284" r:id="rId27"/>
    <p:sldId id="287" r:id="rId28"/>
    <p:sldId id="280" r:id="rId29"/>
    <p:sldId id="285" r:id="rId30"/>
    <p:sldId id="298" r:id="rId31"/>
    <p:sldId id="286" r:id="rId32"/>
    <p:sldId id="288" r:id="rId33"/>
    <p:sldId id="290" r:id="rId34"/>
    <p:sldId id="291" r:id="rId35"/>
    <p:sldId id="297" r:id="rId36"/>
    <p:sldId id="292" r:id="rId37"/>
    <p:sldId id="293" r:id="rId38"/>
    <p:sldId id="299" r:id="rId39"/>
    <p:sldId id="300" r:id="rId40"/>
    <p:sldId id="295" r:id="rId41"/>
    <p:sldId id="272" r:id="rId42"/>
    <p:sldId id="296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256"/>
    <a:srgbClr val="E9CE77"/>
    <a:srgbClr val="CD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E8BE4-12E9-41AC-AE88-51B992E95C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5EC2-9E37-4472-BC0B-43DE4C2C8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2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konstruktivbau.ru/" TargetMode="External"/><Relationship Id="rId2" Type="http://schemas.openxmlformats.org/officeDocument/2006/relationships/hyperlink" Target="mailto:info@konstruktivbau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8618" y="2798616"/>
            <a:ext cx="9615055" cy="1367127"/>
          </a:xfrm>
        </p:spPr>
        <p:txBody>
          <a:bodyPr>
            <a:normAutofit/>
          </a:bodyPr>
          <a:lstStyle/>
          <a:p>
            <a:r>
              <a:rPr lang="ru-RU" sz="4400" dirty="0" smtClean="0">
                <a:cs typeface="Times New Roman" panose="02020603050405020304" pitchFamily="18" charset="0"/>
              </a:rPr>
              <a:t>Быстровозводимые и модульные здания с/х назначения и </a:t>
            </a:r>
            <a:r>
              <a:rPr lang="ru-RU" sz="4400" dirty="0" err="1" smtClean="0">
                <a:cs typeface="Times New Roman" panose="02020603050405020304" pitchFamily="18" charset="0"/>
              </a:rPr>
              <a:t>агротуризма</a:t>
            </a:r>
            <a:r>
              <a:rPr lang="ru-RU" sz="4400" dirty="0" smtClean="0">
                <a:cs typeface="Times New Roman" panose="02020603050405020304" pitchFamily="18" charset="0"/>
              </a:rPr>
              <a:t> </a:t>
            </a: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8255" y="6063673"/>
            <a:ext cx="3195782" cy="7943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Курск 2021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2" y="476702"/>
            <a:ext cx="3247642" cy="847967"/>
          </a:xfrm>
          <a:prstGeom prst="rect">
            <a:avLst/>
          </a:prstGeom>
        </p:spPr>
      </p:pic>
      <p:pic>
        <p:nvPicPr>
          <p:cNvPr id="1026" name="Picture 2" descr="Центр компетенции в АПК Кур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081" y="296169"/>
            <a:ext cx="3095626" cy="17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ерб Курской области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56" y="182413"/>
            <a:ext cx="1381292" cy="14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ЛСТК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54564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Л</a:t>
            </a:r>
            <a:r>
              <a:rPr lang="ru-RU" dirty="0" smtClean="0"/>
              <a:t>егкие </a:t>
            </a:r>
            <a:r>
              <a:rPr lang="ru-RU" b="1" dirty="0" smtClean="0"/>
              <a:t>С</a:t>
            </a:r>
            <a:r>
              <a:rPr lang="ru-RU" dirty="0" smtClean="0"/>
              <a:t>тальные </a:t>
            </a:r>
            <a:r>
              <a:rPr lang="ru-RU" b="1" dirty="0" smtClean="0"/>
              <a:t>Т</a:t>
            </a:r>
            <a:r>
              <a:rPr lang="ru-RU" dirty="0" smtClean="0"/>
              <a:t>онкостенные </a:t>
            </a:r>
            <a:r>
              <a:rPr lang="ru-RU" b="1" dirty="0" smtClean="0"/>
              <a:t>К</a:t>
            </a:r>
            <a:r>
              <a:rPr lang="ru-RU" dirty="0" smtClean="0"/>
              <a:t>онструкции – технология </a:t>
            </a:r>
            <a:r>
              <a:rPr lang="ru-RU" dirty="0" err="1" smtClean="0"/>
              <a:t>металлокаркасного</a:t>
            </a:r>
            <a:r>
              <a:rPr lang="ru-RU" dirty="0" smtClean="0"/>
              <a:t> строительства из оцинкованных профилей, соединяемых </a:t>
            </a:r>
            <a:r>
              <a:rPr lang="ru-RU" dirty="0" err="1" smtClean="0"/>
              <a:t>саморезами</a:t>
            </a:r>
            <a:r>
              <a:rPr lang="ru-RU" dirty="0" smtClean="0"/>
              <a:t> и/или болтами.</a:t>
            </a:r>
            <a:endParaRPr lang="ru-RU" dirty="0"/>
          </a:p>
        </p:txBody>
      </p:sp>
      <p:pic>
        <p:nvPicPr>
          <p:cNvPr id="5124" name="Picture 4" descr="ЛСТК | Компания Рау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6698"/>
            <a:ext cx="7602681" cy="33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онтаж каркаса ЛСТК | Optimum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27" y="3116697"/>
            <a:ext cx="5188273" cy="33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9255" y="494434"/>
            <a:ext cx="5630367" cy="8633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ЛСТК – это конструктор</a:t>
            </a:r>
            <a:endParaRPr lang="ru-RU" dirty="0"/>
          </a:p>
        </p:txBody>
      </p:sp>
      <p:pic>
        <p:nvPicPr>
          <p:cNvPr id="4" name="Picture 2" descr="Деревянный каркас или ЛСТК? | Optimum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387"/>
            <a:ext cx="6514749" cy="4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ерекрытия из ЛСТ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09387"/>
            <a:ext cx="5772040" cy="432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199" y="226579"/>
            <a:ext cx="8268855" cy="132556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Шуруповерт</a:t>
            </a:r>
            <a:r>
              <a:rPr lang="ru-RU" dirty="0" smtClean="0"/>
              <a:t>, стремянка, чертежи – необходимый минимум для сборки</a:t>
            </a:r>
            <a:endParaRPr lang="ru-RU" dirty="0"/>
          </a:p>
        </p:txBody>
      </p:sp>
      <p:pic>
        <p:nvPicPr>
          <p:cNvPr id="4" name="Picture 4" descr="Технология ЛСТК -ГеоСтрой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830"/>
            <a:ext cx="6382327" cy="42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Производим ЛСТК профили для строительства быстровозводимых зданий и  конструк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882830"/>
            <a:ext cx="6238875" cy="42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Компактный и легкий груз становится каркасом здания</a:t>
            </a:r>
            <a:endParaRPr lang="ru-RU" dirty="0"/>
          </a:p>
        </p:txBody>
      </p:sp>
      <p:pic>
        <p:nvPicPr>
          <p:cNvPr id="4" name="Picture 2" descr="Дом из ЛСТК своими руками: реализация мечты «быстро построить и забыть»,  сэкономив время и деньги | Dream house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181"/>
            <a:ext cx="12192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Возможен вариант укрупненной сборки элементов на заводе</a:t>
            </a:r>
            <a:endParaRPr lang="ru-RU" dirty="0"/>
          </a:p>
        </p:txBody>
      </p:sp>
      <p:pic>
        <p:nvPicPr>
          <p:cNvPr id="8194" name="Picture 2" descr="Объекты из ЛСТК | ЛСТК СИБИ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6655"/>
            <a:ext cx="5865091" cy="43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kdomaks.ru/wp-content/uploads/2017/01/1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90" y="2096656"/>
            <a:ext cx="6619010" cy="43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достоинства ЛСТК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1291" y="2361334"/>
            <a:ext cx="10515600" cy="4351338"/>
          </a:xfrm>
        </p:spPr>
        <p:txBody>
          <a:bodyPr/>
          <a:lstStyle/>
          <a:p>
            <a:r>
              <a:rPr lang="ru-RU" dirty="0"/>
              <a:t>Малый вес конструкции – экономия на фундаменте</a:t>
            </a:r>
          </a:p>
          <a:p>
            <a:r>
              <a:rPr lang="ru-RU" dirty="0"/>
              <a:t>Простота сборки </a:t>
            </a:r>
          </a:p>
          <a:p>
            <a:r>
              <a:rPr lang="ru-RU" dirty="0"/>
              <a:t>Заводская точность конструкции</a:t>
            </a:r>
          </a:p>
          <a:p>
            <a:r>
              <a:rPr lang="ru-RU" dirty="0"/>
              <a:t>Высокая скорость и </a:t>
            </a:r>
            <a:r>
              <a:rPr lang="ru-RU" dirty="0" err="1"/>
              <a:t>всесезонность</a:t>
            </a:r>
            <a:r>
              <a:rPr lang="ru-RU" dirty="0"/>
              <a:t> строительства</a:t>
            </a:r>
          </a:p>
          <a:p>
            <a:r>
              <a:rPr lang="ru-RU" dirty="0"/>
              <a:t>Долговечность, </a:t>
            </a:r>
            <a:r>
              <a:rPr lang="ru-RU" dirty="0" err="1"/>
              <a:t>экологичность</a:t>
            </a:r>
            <a:r>
              <a:rPr lang="ru-RU" dirty="0"/>
              <a:t>, </a:t>
            </a:r>
            <a:r>
              <a:rPr lang="ru-RU" dirty="0" err="1"/>
              <a:t>пожаробезопаность</a:t>
            </a:r>
            <a:endParaRPr lang="ru-RU" dirty="0"/>
          </a:p>
          <a:p>
            <a:r>
              <a:rPr lang="ru-RU" dirty="0"/>
              <a:t>Экономичность, уменьшение сметной </a:t>
            </a:r>
            <a:r>
              <a:rPr lang="ru-RU" dirty="0" smtClean="0"/>
              <a:t>стоимости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6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236" y="2443307"/>
            <a:ext cx="7502236" cy="1325563"/>
          </a:xfrm>
        </p:spPr>
        <p:txBody>
          <a:bodyPr/>
          <a:lstStyle/>
          <a:p>
            <a:r>
              <a:rPr lang="ru-RU" dirty="0" smtClean="0"/>
              <a:t>Вариативность предложений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195617" y="3768870"/>
            <a:ext cx="3743037" cy="11356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Комплекты для сборки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6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960" y="0"/>
            <a:ext cx="2597727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Птичники</a:t>
            </a:r>
            <a:endParaRPr lang="ru-RU" dirty="0">
              <a:latin typeface="+mn-lt"/>
            </a:endParaRPr>
          </a:p>
        </p:txBody>
      </p:sp>
      <p:pic>
        <p:nvPicPr>
          <p:cNvPr id="4" name="Picture 2" descr="https://metall.ru/images/katalog/zdaniya-i-soorugeniya/ptichni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745"/>
            <a:ext cx="4239440" cy="50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metall.ru/images/katalog/zdaniya-i-soorugeniya/ptichnik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91" y="1357743"/>
            <a:ext cx="4396509" cy="50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904" y="0"/>
            <a:ext cx="3964709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Здания для КРС </a:t>
            </a:r>
            <a:endParaRPr lang="ru-RU" dirty="0">
              <a:latin typeface="+mn-lt"/>
            </a:endParaRPr>
          </a:p>
        </p:txBody>
      </p:sp>
      <p:pic>
        <p:nvPicPr>
          <p:cNvPr id="4" name="Picture 2" descr="https://metall.ru/images/katalog/zdaniya-i-soorugeniya/sh-zdaniy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3"/>
            <a:ext cx="4543387" cy="522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metall.ru/images/katalog/zdaniya-i-soorugeniya/sh-zdaniya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66" y="1325563"/>
            <a:ext cx="4543387" cy="522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metall.ru/images/katalog/zdaniya-i-soorugeniya/sh-zdaniya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13" y="1325563"/>
            <a:ext cx="4543387" cy="522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9109" y="0"/>
            <a:ext cx="4454236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Кроличьи фермы</a:t>
            </a:r>
            <a:endParaRPr lang="ru-RU" dirty="0">
              <a:latin typeface="+mn-lt"/>
            </a:endParaRPr>
          </a:p>
        </p:txBody>
      </p:sp>
      <p:pic>
        <p:nvPicPr>
          <p:cNvPr id="4" name="Picture 2" descr="https://metall.ru/images/katalog/zdaniya-i-soorugeniya/svinarni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0" y="1325563"/>
            <a:ext cx="4603498" cy="529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Бизнес по разведению кроликов - план, как начать с ну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49" y="1325563"/>
            <a:ext cx="8091300" cy="529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metall.ru/images/katalog/zdaniya-i-soorugeniya/sh-zdaniya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30" y="1325563"/>
            <a:ext cx="4593070" cy="52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8740" y="333807"/>
            <a:ext cx="6041737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В чем заключается 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4746" y="1917989"/>
            <a:ext cx="46297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 старте собственного дела в сельском хозяйстве каждый фермер сталкивается с </a:t>
            </a:r>
            <a:r>
              <a:rPr lang="ru-RU" sz="3200" dirty="0" smtClean="0"/>
              <a:t>проблемой строительства хозяйственных построек и жилья.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46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445" y="0"/>
            <a:ext cx="4371109" cy="1325563"/>
          </a:xfrm>
        </p:spPr>
        <p:txBody>
          <a:bodyPr/>
          <a:lstStyle/>
          <a:p>
            <a:r>
              <a:rPr lang="ru-RU" dirty="0" smtClean="0">
                <a:latin typeface="+mn-lt"/>
                <a:cs typeface="Times New Roman" panose="02020603050405020304" pitchFamily="18" charset="0"/>
              </a:rPr>
              <a:t>Здания для МРС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Овчарня 14х100х3 - Проекты быстровозводимых зданий из металлоконструкций в  городе Екатеринбург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473"/>
            <a:ext cx="6286692" cy="47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Овчарня на 500 голов - смотреть проект с размер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75" y="1556472"/>
            <a:ext cx="6412425" cy="47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5803" y="0"/>
            <a:ext cx="7077942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Зерно- и овощехранилища</a:t>
            </a:r>
            <a:endParaRPr lang="ru-RU" dirty="0">
              <a:latin typeface="+mn-lt"/>
            </a:endParaRPr>
          </a:p>
        </p:txBody>
      </p:sp>
      <p:pic>
        <p:nvPicPr>
          <p:cNvPr id="5" name="Picture 2" descr="Быстровозводимое зернохранилище из ЛСТК на 4500 тон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163"/>
            <a:ext cx="6132945" cy="45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Здания ЛСТК Спайдер-В® - Овощехранилища Венталл - быстровозводимые здания  из металлоконструк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85" y="1681163"/>
            <a:ext cx="7133215" cy="459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459" y="0"/>
            <a:ext cx="2361045" cy="1325563"/>
          </a:xfrm>
        </p:spPr>
        <p:txBody>
          <a:bodyPr/>
          <a:lstStyle/>
          <a:p>
            <a:r>
              <a:rPr lang="ru-RU" dirty="0">
                <a:latin typeface="+mn-lt"/>
              </a:rPr>
              <a:t>Т</a:t>
            </a:r>
            <a:r>
              <a:rPr lang="ru-RU" dirty="0" smtClean="0">
                <a:latin typeface="+mn-lt"/>
              </a:rPr>
              <a:t>еплицы</a:t>
            </a:r>
            <a:endParaRPr lang="ru-RU" dirty="0">
              <a:latin typeface="+mn-lt"/>
            </a:endParaRPr>
          </a:p>
        </p:txBody>
      </p:sp>
      <p:pic>
        <p:nvPicPr>
          <p:cNvPr id="5" name="Picture 6" descr="Теплицы под ключ /// АГРИСОВГА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82" y="1495117"/>
            <a:ext cx="6253018" cy="46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Теплицы под ключ /// АГРИСОВГ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764"/>
            <a:ext cx="8303205" cy="467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erspek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5117"/>
            <a:ext cx="4152587" cy="46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5682" y="0"/>
            <a:ext cx="4860636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Городские теплицы</a:t>
            </a:r>
            <a:endParaRPr lang="ru-RU" dirty="0">
              <a:latin typeface="+mn-lt"/>
            </a:endParaRPr>
          </a:p>
        </p:txBody>
      </p:sp>
      <p:pic>
        <p:nvPicPr>
          <p:cNvPr id="10242" name="Picture 2" descr="https://sun9-27.userapi.com/impg/UI-5_Hw59C7w3tYOWfeQ6z0OdGw8syfUyMk7oA/dG9JwQ5s4Rc.jpg?size=1024x754&amp;quality=96&amp;sign=1a042f5d31f217594cf4827fd351d51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472"/>
            <a:ext cx="6520873" cy="480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un9-75.userapi.com/impg/X_hcWpGVfwutQ03zJO1fCdygnkjM-zsyB-W_og/RJ_EVlVp1UA.jpg?size=1080x1350&amp;quality=96&amp;sign=30db80b0dea02790e8b9669fed75016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556472"/>
            <a:ext cx="3851793" cy="481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un9-37.userapi.com/impg/5lqR41oJdwbGktwJCYjVLtZQ3DpRXnvMJz_7QQ/O8_QkgrSO6E.jpg?size=960x1440&amp;quality=96&amp;sign=5a7b24b5077caa3d00a7e053dc6c1d3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92" y="1556472"/>
            <a:ext cx="4581007" cy="481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817" y="2595419"/>
            <a:ext cx="5451764" cy="1293524"/>
          </a:xfrm>
        </p:spPr>
        <p:txBody>
          <a:bodyPr/>
          <a:lstStyle/>
          <a:p>
            <a:r>
              <a:rPr lang="ru-RU" dirty="0" smtClean="0"/>
              <a:t>Модульные 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6490" y="3888943"/>
            <a:ext cx="3484418" cy="10007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Prefab</a:t>
            </a:r>
            <a:r>
              <a:rPr lang="en-GB" dirty="0" smtClean="0"/>
              <a:t>-</a:t>
            </a:r>
            <a:r>
              <a:rPr lang="ru-RU" dirty="0" smtClean="0"/>
              <a:t>технология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4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1146" y="30003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Фабричное производство жилых модулей</a:t>
            </a:r>
            <a:endParaRPr lang="ru-RU" sz="4000" dirty="0"/>
          </a:p>
        </p:txBody>
      </p:sp>
      <p:pic>
        <p:nvPicPr>
          <p:cNvPr id="5" name="Picture 2" descr="Модульные дома - проекты и фото с ценами под клю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3028"/>
            <a:ext cx="7620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Поможет ли фабричное производство жилых модулей бороться с нехваткой жилья  / Хаб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0463"/>
            <a:ext cx="4572000" cy="41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963" y="291234"/>
            <a:ext cx="10515600" cy="1325563"/>
          </a:xfrm>
        </p:spPr>
        <p:txBody>
          <a:bodyPr/>
          <a:lstStyle/>
          <a:p>
            <a:r>
              <a:rPr lang="ru-RU" dirty="0" smtClean="0"/>
              <a:t>Доставка готовых модулей и монтаж</a:t>
            </a:r>
            <a:endParaRPr lang="ru-RU" dirty="0"/>
          </a:p>
        </p:txBody>
      </p:sp>
      <p:pic>
        <p:nvPicPr>
          <p:cNvPr id="4" name="Picture 2" descr="http://www.homedezen.com/wp-content/uploads/2014/09/Minimod-by-MAPA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2" y="1690688"/>
            <a:ext cx="6557818" cy="46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се о модульных домах: что это такое и другие, интересные и полезные факты.  | RemSt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6336145" cy="46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99" y="0"/>
            <a:ext cx="8331201" cy="1325563"/>
          </a:xfrm>
        </p:spPr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Мобильные птичники (Германия)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Ферма в Германии.Автономный курятник „ЛЮКС КЛАССА“automatic chicken  coop.Hühnermobil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84" y="1376219"/>
            <a:ext cx="8739043" cy="49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0491" y="0"/>
            <a:ext cx="5811982" cy="1325563"/>
          </a:xfrm>
        </p:spPr>
        <p:txBody>
          <a:bodyPr/>
          <a:lstStyle/>
          <a:p>
            <a:r>
              <a:rPr lang="ru-RU" dirty="0" smtClean="0"/>
              <a:t>Модули для </a:t>
            </a:r>
            <a:r>
              <a:rPr lang="ru-RU" dirty="0" err="1" smtClean="0"/>
              <a:t>ситиферм</a:t>
            </a:r>
            <a:endParaRPr lang="ru-RU" dirty="0"/>
          </a:p>
        </p:txBody>
      </p:sp>
      <p:pic>
        <p:nvPicPr>
          <p:cNvPr id="4" name="Picture 6" descr="Грядки вверх. Кто и зачем строит вертикальные фермы в российских городах -  Inc. Rus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3"/>
            <a:ext cx="7158182" cy="49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45" y="1325563"/>
            <a:ext cx="6465455" cy="48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472" y="323273"/>
            <a:ext cx="6255327" cy="1325563"/>
          </a:xfrm>
        </p:spPr>
        <p:txBody>
          <a:bodyPr/>
          <a:lstStyle/>
          <a:p>
            <a:r>
              <a:rPr lang="ru-RU" dirty="0" smtClean="0"/>
              <a:t>Дома для </a:t>
            </a:r>
            <a:r>
              <a:rPr lang="ru-RU" dirty="0" err="1" smtClean="0"/>
              <a:t>агротуризма</a:t>
            </a:r>
            <a:endParaRPr lang="ru-RU" dirty="0"/>
          </a:p>
        </p:txBody>
      </p:sp>
      <p:pic>
        <p:nvPicPr>
          <p:cNvPr id="12304" name="Picture 16" descr="Модульный сборный дом в Сочи. Дубль дома | SC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5" y="1727933"/>
            <a:ext cx="7494975" cy="46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Модульные дома, быстровозводимые здания, Родонитовая ул., 9, Чкаловский  район, микрорайон Ботанический, Екатеринбург, Россия — Яндекс.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933"/>
            <a:ext cx="6326909" cy="46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145" y="1474644"/>
            <a:ext cx="467590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Довольно частой </a:t>
            </a:r>
            <a:r>
              <a:rPr lang="ru-RU" sz="3200" dirty="0"/>
              <a:t>причиной нарушения кредитных и </a:t>
            </a:r>
            <a:r>
              <a:rPr lang="ru-RU" sz="3200" dirty="0" err="1"/>
              <a:t>грантовых</a:t>
            </a:r>
            <a:r>
              <a:rPr lang="ru-RU" sz="3200" dirty="0"/>
              <a:t> обязательств </a:t>
            </a:r>
            <a:r>
              <a:rPr lang="ru-RU" sz="3200" dirty="0" smtClean="0"/>
              <a:t>фермером, </a:t>
            </a:r>
            <a:r>
              <a:rPr lang="ru-RU" sz="3200" dirty="0"/>
              <a:t>становится недобросовестность подрядчиков строительных </a:t>
            </a:r>
            <a:r>
              <a:rPr lang="ru-RU" sz="3200" dirty="0" smtClean="0"/>
              <a:t>работ. 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1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83127"/>
            <a:ext cx="10515600" cy="1034906"/>
          </a:xfrm>
        </p:spPr>
        <p:txBody>
          <a:bodyPr/>
          <a:lstStyle/>
          <a:p>
            <a:r>
              <a:rPr lang="ru-RU" dirty="0" smtClean="0"/>
              <a:t>Природный отель в Турции (Анталия)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3" y="1385888"/>
            <a:ext cx="4859671" cy="4918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1385888"/>
            <a:ext cx="4960299" cy="49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245052"/>
            <a:ext cx="11480800" cy="1325563"/>
          </a:xfrm>
        </p:spPr>
        <p:txBody>
          <a:bodyPr/>
          <a:lstStyle/>
          <a:p>
            <a:r>
              <a:rPr lang="ru-RU" dirty="0" smtClean="0"/>
              <a:t>Проект загородных отелей (США, Калифорния)</a:t>
            </a:r>
            <a:endParaRPr lang="ru-RU" dirty="0"/>
          </a:p>
        </p:txBody>
      </p:sp>
      <p:pic>
        <p:nvPicPr>
          <p:cNvPr id="13314" name="Picture 2" descr="Модульные дачные дома в 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615"/>
            <a:ext cx="12192000" cy="45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agazindomov.ru/wp-content/uploads/2017/11/Miller-Porch-Hous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5274"/>
            <a:ext cx="12192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1184" y="2576944"/>
            <a:ext cx="6384636" cy="1330036"/>
          </a:xfrm>
        </p:spPr>
        <p:txBody>
          <a:bodyPr/>
          <a:lstStyle/>
          <a:p>
            <a:r>
              <a:rPr lang="ru-RU" dirty="0" smtClean="0"/>
              <a:t>Почему </a:t>
            </a:r>
            <a:r>
              <a:rPr lang="ru-RU" dirty="0" err="1" smtClean="0"/>
              <a:t>КонструктивБау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7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3837" y="22874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KonstruktivBau</a:t>
            </a:r>
            <a:r>
              <a:rPr lang="ru-RU" dirty="0"/>
              <a:t>/</a:t>
            </a:r>
            <a:r>
              <a:rPr lang="ru-RU" dirty="0" err="1"/>
              <a:t>КонструктивБау</a:t>
            </a:r>
            <a:r>
              <a:rPr lang="ru-RU" dirty="0"/>
              <a:t> – это готовые инновационные строительные решения. Наш приоритет – точность заводского изготовления конструкции. Наш вектор развития – это эффективность и разумная экономия.</a:t>
            </a:r>
            <a:endParaRPr lang="en-US" dirty="0"/>
          </a:p>
          <a:p>
            <a:r>
              <a:rPr lang="ru-RU" dirty="0"/>
              <a:t>Работаем с 2012 года</a:t>
            </a:r>
          </a:p>
          <a:p>
            <a:r>
              <a:rPr lang="ru-RU" dirty="0"/>
              <a:t>Премиальное канадское оборудование </a:t>
            </a:r>
          </a:p>
          <a:p>
            <a:r>
              <a:rPr lang="ru-RU" dirty="0"/>
              <a:t>Сформированная команда </a:t>
            </a:r>
            <a:r>
              <a:rPr lang="ru-RU" dirty="0" smtClean="0"/>
              <a:t>профессионалов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9" y="526472"/>
            <a:ext cx="5320994" cy="13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473" y="2517198"/>
            <a:ext cx="3521363" cy="1325563"/>
          </a:xfrm>
        </p:spPr>
        <p:txBody>
          <a:bodyPr/>
          <a:lstStyle/>
          <a:p>
            <a:r>
              <a:rPr lang="ru-RU" dirty="0" smtClean="0"/>
              <a:t>Наши активы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3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Производственный цех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91" y="2144072"/>
            <a:ext cx="4972258" cy="3686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86" y="535708"/>
            <a:ext cx="4409209" cy="58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8" y="2030628"/>
            <a:ext cx="5096452" cy="37603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40" y="2030628"/>
            <a:ext cx="5081560" cy="37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1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9546" y="2471016"/>
            <a:ext cx="4223327" cy="1325563"/>
          </a:xfrm>
        </p:spPr>
        <p:txBody>
          <a:bodyPr/>
          <a:lstStyle/>
          <a:p>
            <a:r>
              <a:rPr lang="ru-RU" dirty="0" smtClean="0"/>
              <a:t>Варианты сотрудничества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0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91" y="1142134"/>
            <a:ext cx="6405799" cy="4351338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4855" y="1142134"/>
            <a:ext cx="4576427" cy="480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Продукция </a:t>
            </a:r>
            <a:r>
              <a:rPr lang="ru-RU" dirty="0" err="1" smtClean="0"/>
              <a:t>КонструктивБау</a:t>
            </a:r>
            <a:r>
              <a:rPr lang="ru-RU" dirty="0" smtClean="0"/>
              <a:t> позиционируется как готовый комплект типовых изделий для сборки.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Не требует государственной экспертизы.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Сборно-разборные комплекты и модульные здания при необходимости можно перевезти или расширить.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07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09" y="2324388"/>
            <a:ext cx="48952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Итог – распространение отрицательного опыта с получением гранта.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877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764" y="1216025"/>
            <a:ext cx="79732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КонструктивБау</a:t>
            </a:r>
            <a:r>
              <a:rPr lang="ru-RU" dirty="0" smtClean="0"/>
              <a:t> консультирует и предлагает свои услуги в формате </a:t>
            </a:r>
            <a:r>
              <a:rPr lang="ru-RU" dirty="0" err="1" smtClean="0"/>
              <a:t>грантовой</a:t>
            </a:r>
            <a:r>
              <a:rPr lang="ru-RU" dirty="0" smtClean="0"/>
              <a:t> поддержки Центра компетенций в АПК Курской области </a:t>
            </a:r>
            <a:r>
              <a:rPr lang="ru-RU" dirty="0"/>
              <a:t>в</a:t>
            </a:r>
            <a:r>
              <a:rPr lang="ru-RU" dirty="0" smtClean="0"/>
              <a:t> вопросах строительства.</a:t>
            </a:r>
          </a:p>
          <a:p>
            <a:r>
              <a:rPr lang="ru-RU" dirty="0" err="1" smtClean="0"/>
              <a:t>Агростартап</a:t>
            </a:r>
            <a:endParaRPr lang="ru-RU" dirty="0" smtClean="0"/>
          </a:p>
          <a:p>
            <a:r>
              <a:rPr lang="ru-RU" dirty="0" smtClean="0"/>
              <a:t>Семейная ферма</a:t>
            </a:r>
          </a:p>
          <a:p>
            <a:r>
              <a:rPr lang="ru-RU" dirty="0" err="1" smtClean="0"/>
              <a:t>Агропрогресс</a:t>
            </a:r>
            <a:endParaRPr lang="ru-RU" dirty="0" smtClean="0"/>
          </a:p>
          <a:p>
            <a:r>
              <a:rPr lang="ru-RU" dirty="0" smtClean="0"/>
              <a:t>Сельхоз. потреб. кооператив</a:t>
            </a:r>
          </a:p>
        </p:txBody>
      </p:sp>
      <p:pic>
        <p:nvPicPr>
          <p:cNvPr id="4" name="Picture 2" descr="Центр компетенции в АПК Кур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03" y="920462"/>
            <a:ext cx="4129033" cy="23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Центр «Мой бизнес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55" y="3391694"/>
            <a:ext cx="3722858" cy="23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01" y="1945697"/>
            <a:ext cx="9774381" cy="4351338"/>
          </a:xfrm>
        </p:spPr>
        <p:txBody>
          <a:bodyPr/>
          <a:lstStyle/>
          <a:p>
            <a:r>
              <a:rPr lang="ru-RU" dirty="0" smtClean="0"/>
              <a:t>Исключите риски при использовании грантов </a:t>
            </a:r>
            <a:r>
              <a:rPr lang="ru-RU" dirty="0"/>
              <a:t>на строительные </a:t>
            </a:r>
            <a:r>
              <a:rPr lang="ru-RU" dirty="0" smtClean="0"/>
              <a:t>цели.</a:t>
            </a:r>
            <a:endParaRPr lang="ru-RU" dirty="0"/>
          </a:p>
          <a:p>
            <a:r>
              <a:rPr lang="ru-RU" dirty="0" smtClean="0"/>
              <a:t>Упростите </a:t>
            </a:r>
            <a:r>
              <a:rPr lang="ru-RU" dirty="0"/>
              <a:t>старт своего </a:t>
            </a:r>
            <a:r>
              <a:rPr lang="ru-RU" dirty="0" smtClean="0"/>
              <a:t>дела.</a:t>
            </a:r>
          </a:p>
          <a:p>
            <a:r>
              <a:rPr lang="ru-RU" dirty="0" smtClean="0"/>
              <a:t>Сделаете труд на селе престижным и привлекательным.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05891" y="355888"/>
            <a:ext cx="7980218" cy="1325563"/>
          </a:xfrm>
        </p:spPr>
        <p:txBody>
          <a:bodyPr/>
          <a:lstStyle/>
          <a:p>
            <a:r>
              <a:rPr lang="ru-RU" dirty="0" smtClean="0"/>
              <a:t>Выбирая нас, Вы: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6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4736" y="448252"/>
            <a:ext cx="5701145" cy="1325563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3691" y="2472170"/>
            <a:ext cx="5691909" cy="37623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ООО «</a:t>
            </a:r>
            <a:r>
              <a:rPr lang="ru-RU" dirty="0" err="1" smtClean="0"/>
              <a:t>КонструктивБау</a:t>
            </a:r>
            <a:r>
              <a:rPr lang="ru-RU" dirty="0" smtClean="0"/>
              <a:t>»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email</a:t>
            </a:r>
            <a:r>
              <a:rPr lang="ru-RU" dirty="0" smtClean="0"/>
              <a:t>: </a:t>
            </a:r>
            <a:r>
              <a:rPr lang="en-US" dirty="0">
                <a:hlinkClick r:id="rId2"/>
              </a:rPr>
              <a:t>info@konstruktivbau.ru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Сайт: </a:t>
            </a:r>
            <a:r>
              <a:rPr lang="en-US" dirty="0">
                <a:hlinkClick r:id="rId3"/>
              </a:rPr>
              <a:t>https://konstruktivbau.ru/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Instagram</a:t>
            </a:r>
            <a:r>
              <a:rPr lang="ru-RU" dirty="0"/>
              <a:t>:</a:t>
            </a:r>
            <a:r>
              <a:rPr lang="en-US" dirty="0"/>
              <a:t> @</a:t>
            </a:r>
            <a:r>
              <a:rPr lang="en-US" dirty="0" err="1" smtClean="0"/>
              <a:t>konstruktivbau.rus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Моб. Телефон: </a:t>
            </a:r>
            <a:r>
              <a:rPr lang="ru-RU" dirty="0" smtClean="0"/>
              <a:t>89507571772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7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6891" y="2415597"/>
            <a:ext cx="7446818" cy="1325563"/>
          </a:xfrm>
        </p:spPr>
        <p:txBody>
          <a:bodyPr/>
          <a:lstStyle/>
          <a:p>
            <a:r>
              <a:rPr lang="ru-RU" dirty="0" smtClean="0"/>
              <a:t>Как решить данную проблему?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ИКЕА открывает еще один магазин городского форм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29" y="1219200"/>
            <a:ext cx="6005611" cy="40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364" y="2178339"/>
            <a:ext cx="4895273" cy="2087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Мы предлагаем философию</a:t>
            </a:r>
            <a:r>
              <a:rPr lang="ru-RU" sz="3200" dirty="0"/>
              <a:t> </a:t>
            </a:r>
            <a:r>
              <a:rPr lang="ru-RU" sz="3200" dirty="0" smtClean="0"/>
              <a:t>и подход к строительству исходя из опыта компании </a:t>
            </a:r>
            <a:r>
              <a:rPr lang="en-US" sz="3200" dirty="0" smtClean="0"/>
              <a:t>IKEA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6041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ертежи каркасных домов: сборочный план с размер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51" y="1396062"/>
            <a:ext cx="7146931" cy="36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17237" y="1466417"/>
            <a:ext cx="4036291" cy="35112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Зачем переплачивать за монтаж Вашего будущего здания 30% от сметы, если можно собрать его своими силами, руководствуясь понятными чертежами и инструкциями.</a:t>
            </a:r>
          </a:p>
        </p:txBody>
      </p:sp>
    </p:spTree>
    <p:extLst>
      <p:ext uri="{BB962C8B-B14F-4D97-AF65-F5344CB8AC3E}">
        <p14:creationId xmlns:p14="http://schemas.microsoft.com/office/powerpoint/2010/main" val="12798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дульный дом своими ру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4" y="1272747"/>
            <a:ext cx="5598679" cy="41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17237" y="1466417"/>
            <a:ext cx="4719781" cy="4278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Зачем тратить драгоценное время на строительство, когда ваше здание привезут и смонтируют уже в готовом виде. </a:t>
            </a:r>
          </a:p>
          <a:p>
            <a:pPr marL="0" indent="0">
              <a:buNone/>
            </a:pPr>
            <a:r>
              <a:rPr lang="ru-RU" sz="3200" dirty="0" smtClean="0"/>
              <a:t>Вы раньше запустите свой бизнес и раньше окупите вложения.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12231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604" y="503670"/>
            <a:ext cx="2402610" cy="1325563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9364" y="2139662"/>
            <a:ext cx="7566891" cy="239539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Готовые строительные решения с/х построек на основе технологии ЛСТК.</a:t>
            </a:r>
          </a:p>
          <a:p>
            <a:r>
              <a:rPr lang="ru-RU" dirty="0" smtClean="0"/>
              <a:t>Комплекты для самостоятельной сборки с подробной инструкцией.</a:t>
            </a:r>
          </a:p>
          <a:p>
            <a:r>
              <a:rPr lang="ru-RU" dirty="0" smtClean="0"/>
              <a:t>Модульные здания заводского изготовления.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444</Words>
  <Application>Microsoft Office PowerPoint</Application>
  <PresentationFormat>Широкоэкранный</PresentationFormat>
  <Paragraphs>73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Тема Office</vt:lpstr>
      <vt:lpstr>Быстровозводимые и модульные здания с/х назначения и агротуризма </vt:lpstr>
      <vt:lpstr>В чем заключается идея</vt:lpstr>
      <vt:lpstr>Презентация PowerPoint</vt:lpstr>
      <vt:lpstr>Презентация PowerPoint</vt:lpstr>
      <vt:lpstr>Как решить данную проблему?</vt:lpstr>
      <vt:lpstr>Презентация PowerPoint</vt:lpstr>
      <vt:lpstr>Презентация PowerPoint</vt:lpstr>
      <vt:lpstr>Презентация PowerPoint</vt:lpstr>
      <vt:lpstr>Решение</vt:lpstr>
      <vt:lpstr>Что такое ЛСТК</vt:lpstr>
      <vt:lpstr>ЛСТК – это конструктор</vt:lpstr>
      <vt:lpstr>Шуруповерт, стремянка, чертежи – необходимый минимум для сборки</vt:lpstr>
      <vt:lpstr>Компактный и легкий груз становится каркасом здания</vt:lpstr>
      <vt:lpstr>Возможен вариант укрупненной сборки элементов на заводе</vt:lpstr>
      <vt:lpstr>Основные достоинства ЛСТК</vt:lpstr>
      <vt:lpstr>Вариативность предложений</vt:lpstr>
      <vt:lpstr>Птичники</vt:lpstr>
      <vt:lpstr>Здания для КРС </vt:lpstr>
      <vt:lpstr>Кроличьи фермы</vt:lpstr>
      <vt:lpstr>Здания для МРС</vt:lpstr>
      <vt:lpstr>Зерно- и овощехранилища</vt:lpstr>
      <vt:lpstr>Теплицы</vt:lpstr>
      <vt:lpstr>Городские теплицы</vt:lpstr>
      <vt:lpstr>Модульные здания</vt:lpstr>
      <vt:lpstr>Фабричное производство жилых модулей</vt:lpstr>
      <vt:lpstr>Доставка готовых модулей и монтаж</vt:lpstr>
      <vt:lpstr>Мобильные птичники (Германия)</vt:lpstr>
      <vt:lpstr>Модули для ситиферм</vt:lpstr>
      <vt:lpstr>Дома для агротуризма</vt:lpstr>
      <vt:lpstr>Природный отель в Турции (Анталия)</vt:lpstr>
      <vt:lpstr>Проект загородных отелей (США, Калифорния)</vt:lpstr>
      <vt:lpstr>Презентация PowerPoint</vt:lpstr>
      <vt:lpstr>Почему КонструктивБау?</vt:lpstr>
      <vt:lpstr>Презентация PowerPoint</vt:lpstr>
      <vt:lpstr>Наши активы</vt:lpstr>
      <vt:lpstr>Производственный цех</vt:lpstr>
      <vt:lpstr>Оборудование</vt:lpstr>
      <vt:lpstr>Варианты сотрудничества</vt:lpstr>
      <vt:lpstr>Презентация PowerPoint</vt:lpstr>
      <vt:lpstr>Презентация PowerPoint</vt:lpstr>
      <vt:lpstr>Выбирая нас, Вы: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Быстровозводимые</dc:title>
  <dc:creator>Иван Сверчков</dc:creator>
  <cp:lastModifiedBy>shtuivan</cp:lastModifiedBy>
  <cp:revision>72</cp:revision>
  <dcterms:created xsi:type="dcterms:W3CDTF">2021-07-12T18:57:01Z</dcterms:created>
  <dcterms:modified xsi:type="dcterms:W3CDTF">2021-08-24T12:56:30Z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2120743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