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768" y="2022473"/>
            <a:ext cx="4483100" cy="384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2061717"/>
            <a:ext cx="4648200" cy="391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85544" y="140157"/>
            <a:ext cx="8818245" cy="575945"/>
          </a:xfrm>
          <a:custGeom>
            <a:avLst/>
            <a:gdLst/>
            <a:ahLst/>
            <a:cxnLst/>
            <a:rect l="l" t="t" r="r" b="b"/>
            <a:pathLst>
              <a:path w="8818245" h="575945">
                <a:moveTo>
                  <a:pt x="0" y="575487"/>
                </a:moveTo>
                <a:lnTo>
                  <a:pt x="8817864" y="575487"/>
                </a:lnTo>
                <a:lnTo>
                  <a:pt x="8817864" y="0"/>
                </a:lnTo>
                <a:lnTo>
                  <a:pt x="0" y="0"/>
                </a:lnTo>
                <a:lnTo>
                  <a:pt x="0" y="575487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12920" y="117347"/>
            <a:ext cx="3636264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22092" y="362711"/>
            <a:ext cx="62941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77184" y="362711"/>
            <a:ext cx="4509516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12380" y="362711"/>
            <a:ext cx="13716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709659" y="362711"/>
            <a:ext cx="47548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376" y="307924"/>
            <a:ext cx="10331246" cy="130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240" y="1717547"/>
            <a:ext cx="10383519" cy="429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0843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И ВИДЫ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СЕЛЬСКОХОЗЯЙСТВЕННЫХ ПОТРЕБИТЕЛЬСКИХ КООПЕРАТИВОВ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9818"/>
              </p:ext>
            </p:extLst>
          </p:nvPr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46969"/>
              </p:ext>
            </p:extLst>
          </p:nvPr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89031"/>
              </p:ext>
            </p:extLst>
          </p:nvPr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36332"/>
              </p:ext>
            </p:extLst>
          </p:nvPr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5" y="4058719"/>
            <a:ext cx="3097451" cy="25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3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711986"/>
            <a:ext cx="9458960" cy="3016210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Сельскохозяйственный потребительский кооператив </a:t>
            </a:r>
            <a:r>
              <a:rPr lang="ru-RU" dirty="0"/>
              <a:t>– </a:t>
            </a:r>
            <a:endParaRPr lang="ru-RU" dirty="0" smtClean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организация, созданная </a:t>
            </a:r>
            <a:r>
              <a:rPr lang="ru-RU" dirty="0" err="1"/>
              <a:t>сельхозтоваропроизводителями</a:t>
            </a:r>
            <a:r>
              <a:rPr lang="ru-RU" dirty="0"/>
              <a:t>, в </a:t>
            </a:r>
            <a:r>
              <a:rPr lang="ru-RU" dirty="0" err="1"/>
              <a:t>т.ч</a:t>
            </a:r>
            <a:r>
              <a:rPr lang="ru-RU" dirty="0"/>
              <a:t>. гражданами, ведущими личное подсобное хозяйство - ЛПХ, на основе добровольного членства для совместной хозяйственной деятельности, основанной на объединении их имущественных паевых взносов в целях удовлетворения материальных и иных потребностей членов </a:t>
            </a:r>
            <a:r>
              <a:rPr lang="ru-RU" dirty="0" smtClean="0"/>
              <a:t>кооператива.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2769"/>
              </p:ext>
            </p:extLst>
          </p:nvPr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86990"/>
              </p:ext>
            </p:extLst>
          </p:nvPr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07555"/>
              </p:ext>
            </p:extLst>
          </p:nvPr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82557"/>
              </p:ext>
            </p:extLst>
          </p:nvPr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7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240" y="1717547"/>
            <a:ext cx="10383519" cy="2585323"/>
          </a:xfrm>
        </p:spPr>
        <p:txBody>
          <a:bodyPr/>
          <a:lstStyle/>
          <a:p>
            <a:pPr algn="just"/>
            <a:r>
              <a:rPr lang="ru-RU" dirty="0"/>
              <a:t>Потребительские кооперативы являются некоммерческими организа­циями и в зависимости от вида их деятельности подразделяются на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перера­батывающие, сбытовые (торговые), обслуживающие, снабженческие, садо­водческие, огороднические, животноводческие и иные кооперативы.</a:t>
            </a:r>
          </a:p>
          <a:p>
            <a:pPr algn="just"/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7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39224"/>
              </p:ext>
            </p:extLst>
          </p:nvPr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orelDRAW" r:id="rId3" imgW="2530476" imgH="1919777" progId="CorelDraw.Graphic.17">
                  <p:embed/>
                </p:oleObj>
              </mc:Choice>
              <mc:Fallback>
                <p:oleObj name="CorelDRAW" r:id="rId3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76527"/>
              </p:ext>
            </p:extLst>
          </p:nvPr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7" imgW="1924578" imgH="1234440" progId="CorelDraw.Graphic.17">
                  <p:embed/>
                </p:oleObj>
              </mc:Choice>
              <mc:Fallback>
                <p:oleObj name="CorelDRAW" r:id="rId7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2000" y="1828800"/>
            <a:ext cx="3048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616987"/>
            <a:ext cx="3048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318419"/>
            <a:ext cx="10383519" cy="3754874"/>
          </a:xfrm>
        </p:spPr>
        <p:txBody>
          <a:bodyPr/>
          <a:lstStyle/>
          <a:p>
            <a:pPr algn="just"/>
            <a:r>
              <a:rPr lang="ru-RU" sz="2400" i="1" u="sng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i="1" u="sng" dirty="0">
                <a:solidFill>
                  <a:schemeClr val="accent3">
                    <a:lumMod val="50000"/>
                  </a:schemeClr>
                </a:solidFill>
              </a:rPr>
              <a:t>перерабатывающим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/>
              <a:t>относятся потребительские кооперативы, зани­мающиеся переработкой сельхозпродукции (производство мясных, рыбных, молочных, овощных и плодово-ягодных продуктов, хлебобулочных изде­лий, </a:t>
            </a:r>
            <a:r>
              <a:rPr lang="ru-RU" sz="2400" dirty="0" err="1"/>
              <a:t>лесо</a:t>
            </a:r>
            <a:r>
              <a:rPr lang="ru-RU" sz="2400" dirty="0"/>
              <a:t>- и пиломатериалов и др</a:t>
            </a:r>
            <a:r>
              <a:rPr lang="ru-RU" sz="2400" dirty="0" smtClean="0"/>
              <a:t>.).</a:t>
            </a:r>
          </a:p>
          <a:p>
            <a:endParaRPr lang="ru-RU" sz="2400" dirty="0"/>
          </a:p>
          <a:p>
            <a:r>
              <a:rPr lang="ru-RU" sz="2400" i="1" u="sng" dirty="0">
                <a:solidFill>
                  <a:schemeClr val="accent3">
                    <a:lumMod val="50000"/>
                  </a:schemeClr>
                </a:solidFill>
              </a:rPr>
              <a:t>Сбытовые (торговые) кооперативы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/>
              <a:t>осуществляют сбор продукции у своих членов и её продажу, хранение, сортировку, сушку, мойку, расфа­совку, упаковку и транспортировку, заключают сделки, проводят изучение рынка сбыта, организуют рекламу этой продукции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46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599606"/>
            <a:ext cx="10383519" cy="4001095"/>
          </a:xfrm>
        </p:spPr>
        <p:txBody>
          <a:bodyPr/>
          <a:lstStyle/>
          <a:p>
            <a:pPr algn="just"/>
            <a:r>
              <a:rPr lang="ru-RU" sz="2400" i="1" u="sng" dirty="0">
                <a:solidFill>
                  <a:schemeClr val="accent3">
                    <a:lumMod val="50000"/>
                  </a:schemeClr>
                </a:solidFill>
              </a:rPr>
              <a:t>Обслуживающие кооперативы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/>
              <a:t>осуществляют мелиоративные, транс­портные, ремонтные, строительные работы, ветеринарное обслуживание животных и племенную работу, работу по внесению удобрений и ядохими­катов, аудиторскую деятельность, оказывают консультационные, медицин­ские, санаторно-курортные услуги и др.</a:t>
            </a:r>
          </a:p>
          <a:p>
            <a:pPr algn="just"/>
            <a:r>
              <a:rPr lang="ru-RU" sz="2400" i="1" u="sng" dirty="0">
                <a:solidFill>
                  <a:schemeClr val="accent3">
                    <a:lumMod val="50000"/>
                  </a:schemeClr>
                </a:solidFill>
              </a:rPr>
              <a:t>Снабженческие кооперативы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/>
              <a:t>образуются в целях закупки и продажи средств производства, удобрений, кормов, нефтепродуктов, оборудования, запчастей, пестицидов, гербицидов и других химикатов, а также закупки любых других товаров, необходимых для производства сельхозпродукции; поставки семян, молодняка скота и птицы.</a:t>
            </a:r>
          </a:p>
          <a:p>
            <a:pPr algn="just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981200"/>
            <a:ext cx="3048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657600"/>
            <a:ext cx="3048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2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246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Office Theme</vt:lpstr>
      <vt:lpstr>CorelDRAW X7 Graphic</vt:lpstr>
      <vt:lpstr>СУЩНОСТЬ И ВИДЫ  СЕЛЬСКОХОЗЯЙСТВЕННЫХ ПОТРЕБИТЕЛЬСКИХ КООПЕРАТИВОВ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создания и экономическая сущность сельскохозяйственных потребительских кооперативов</dc:title>
  <dc:creator>Efremov Nikolay</dc:creator>
  <cp:lastModifiedBy>user</cp:lastModifiedBy>
  <cp:revision>4</cp:revision>
  <dcterms:created xsi:type="dcterms:W3CDTF">2020-11-25T00:34:43Z</dcterms:created>
  <dcterms:modified xsi:type="dcterms:W3CDTF">2023-12-12T07:03:14Z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2020-11-25T00:00:00Z</vt:filetime>
  </property>
</Properties>
</file>